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0" r:id="rId2"/>
    <p:sldId id="273" r:id="rId3"/>
    <p:sldId id="274" r:id="rId4"/>
    <p:sldId id="282" r:id="rId5"/>
    <p:sldId id="284" r:id="rId6"/>
    <p:sldId id="271" r:id="rId7"/>
    <p:sldId id="272" r:id="rId8"/>
    <p:sldId id="261" r:id="rId9"/>
    <p:sldId id="264" r:id="rId10"/>
    <p:sldId id="265" r:id="rId11"/>
    <p:sldId id="266" r:id="rId12"/>
    <p:sldId id="263" r:id="rId13"/>
    <p:sldId id="279" r:id="rId14"/>
    <p:sldId id="286" r:id="rId15"/>
    <p:sldId id="285" r:id="rId16"/>
    <p:sldId id="268" r:id="rId17"/>
    <p:sldId id="27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3" autoAdjust="0"/>
    <p:restoredTop sz="94660"/>
  </p:normalViewPr>
  <p:slideViewPr>
    <p:cSldViewPr snapToGrid="0">
      <p:cViewPr varScale="1">
        <p:scale>
          <a:sx n="67" d="100"/>
          <a:sy n="67" d="100"/>
        </p:scale>
        <p:origin x="7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28FC6-DA62-4BC8-B20F-E464B0E5510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3234A-1372-4641-8B93-64AA7468F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56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e2ce7d8e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e2ce7d8e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530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e2ce7d8e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e2ce7d8e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541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e2ce7d8e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e2ce7d8e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816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4415fd47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4415fd47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490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5460178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5460178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833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3FB3-C80D-4672-ABE3-C36B6780EBE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426CA-AB76-4B25-ACF5-AE5120CCA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7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3FB3-C80D-4672-ABE3-C36B6780EBE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426CA-AB76-4B25-ACF5-AE5120CCA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97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3FB3-C80D-4672-ABE3-C36B6780EBE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426CA-AB76-4B25-ACF5-AE5120CCA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94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60000" y="713333"/>
            <a:ext cx="8905600" cy="6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60000" y="1503867"/>
            <a:ext cx="8905600" cy="4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7154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6406767" y="2910267"/>
            <a:ext cx="4848000" cy="24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title"/>
          </p:nvPr>
        </p:nvSpPr>
        <p:spPr>
          <a:xfrm>
            <a:off x="6406767" y="1959867"/>
            <a:ext cx="48480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9068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subTitle" idx="1"/>
          </p:nvPr>
        </p:nvSpPr>
        <p:spPr>
          <a:xfrm>
            <a:off x="1516000" y="1415567"/>
            <a:ext cx="38768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4667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2"/>
          </p:nvPr>
        </p:nvSpPr>
        <p:spPr>
          <a:xfrm>
            <a:off x="6799200" y="1415567"/>
            <a:ext cx="38768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4667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3"/>
          </p:nvPr>
        </p:nvSpPr>
        <p:spPr>
          <a:xfrm>
            <a:off x="1516000" y="2478200"/>
            <a:ext cx="3876800" cy="22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4"/>
          </p:nvPr>
        </p:nvSpPr>
        <p:spPr>
          <a:xfrm>
            <a:off x="6799200" y="2478200"/>
            <a:ext cx="3876800" cy="22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4954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3FB3-C80D-4672-ABE3-C36B6780EBE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426CA-AB76-4B25-ACF5-AE5120CCA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93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3FB3-C80D-4672-ABE3-C36B6780EBE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426CA-AB76-4B25-ACF5-AE5120CCA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90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3FB3-C80D-4672-ABE3-C36B6780EBE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426CA-AB76-4B25-ACF5-AE5120CCA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86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3FB3-C80D-4672-ABE3-C36B6780EBE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426CA-AB76-4B25-ACF5-AE5120CCA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49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3FB3-C80D-4672-ABE3-C36B6780EBE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426CA-AB76-4B25-ACF5-AE5120CCA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62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3FB3-C80D-4672-ABE3-C36B6780EBE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426CA-AB76-4B25-ACF5-AE5120CCA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06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3FB3-C80D-4672-ABE3-C36B6780EBE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426CA-AB76-4B25-ACF5-AE5120CCA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36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3FB3-C80D-4672-ABE3-C36B6780EBE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426CA-AB76-4B25-ACF5-AE5120CCA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3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83FB3-C80D-4672-ABE3-C36B6780EBE5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426CA-AB76-4B25-ACF5-AE5120CCA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61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com.id/tag/5245/umkm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putan6.com/bisnis/read/4008095/kisah-di-balik-suksesnya-dua-umkm-bandung-yang-menginspirasi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publika.co.id/tag/kota-bandu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eg"/><Relationship Id="rId4" Type="http://schemas.openxmlformats.org/officeDocument/2006/relationships/hyperlink" Target="https://republika.co.id/tag/pasar-kreatif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>
            <a:spLocks noGrp="1"/>
          </p:cNvSpPr>
          <p:nvPr>
            <p:ph type="title"/>
          </p:nvPr>
        </p:nvSpPr>
        <p:spPr>
          <a:xfrm>
            <a:off x="1528763" y="827633"/>
            <a:ext cx="7766706" cy="5868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49413E"/>
                </a:solidFill>
                <a:latin typeface="Barlow"/>
                <a:sym typeface="Barlow"/>
              </a:rPr>
              <a:t/>
            </a:r>
            <a:br>
              <a:rPr lang="en-US" sz="2800" b="1" dirty="0" smtClean="0">
                <a:solidFill>
                  <a:srgbClr val="49413E"/>
                </a:solidFill>
                <a:latin typeface="Barlow"/>
                <a:sym typeface="Barlow"/>
              </a:rPr>
            </a:br>
            <a:r>
              <a:rPr lang="en-US" sz="2800" b="1" dirty="0" err="1" smtClean="0">
                <a:solidFill>
                  <a:srgbClr val="49413E"/>
                </a:solidFill>
                <a:latin typeface="Barlow"/>
                <a:sym typeface="Barlow"/>
              </a:rPr>
              <a:t>MANAJEMEN</a:t>
            </a:r>
            <a:r>
              <a:rPr lang="en-US" sz="2800" b="1" dirty="0" smtClean="0">
                <a:solidFill>
                  <a:srgbClr val="49413E"/>
                </a:solidFill>
                <a:latin typeface="Barlow"/>
                <a:sym typeface="Barlow"/>
              </a:rPr>
              <a:t> </a:t>
            </a:r>
            <a:r>
              <a:rPr lang="en-US" sz="2800" b="1" dirty="0" err="1">
                <a:solidFill>
                  <a:srgbClr val="49413E"/>
                </a:solidFill>
                <a:latin typeface="Barlow"/>
                <a:sym typeface="Barlow"/>
              </a:rPr>
              <a:t>KOPERASI</a:t>
            </a:r>
            <a:r>
              <a:rPr lang="en-US" sz="2800" b="1" dirty="0">
                <a:solidFill>
                  <a:srgbClr val="49413E"/>
                </a:solidFill>
                <a:latin typeface="Barlow"/>
                <a:sym typeface="Barlow"/>
              </a:rPr>
              <a:t> DAN </a:t>
            </a:r>
            <a:r>
              <a:rPr lang="en-US" sz="2800" b="1" dirty="0" err="1">
                <a:solidFill>
                  <a:srgbClr val="49413E"/>
                </a:solidFill>
                <a:latin typeface="Barlow"/>
                <a:sym typeface="Barlow"/>
              </a:rPr>
              <a:t>UMKM</a:t>
            </a:r>
            <a:r>
              <a:rPr lang="en-US" sz="2800" b="1" dirty="0">
                <a:solidFill>
                  <a:srgbClr val="49413E"/>
                </a:solidFill>
                <a:latin typeface="Barlow"/>
                <a:sym typeface="Barlow"/>
              </a:rPr>
              <a:t/>
            </a:r>
            <a:br>
              <a:rPr lang="en-US" sz="2800" b="1" dirty="0">
                <a:solidFill>
                  <a:srgbClr val="49413E"/>
                </a:solidFill>
                <a:latin typeface="Barlow"/>
                <a:sym typeface="Barlow"/>
              </a:rPr>
            </a:br>
            <a:endParaRPr sz="2800" dirty="0"/>
          </a:p>
        </p:txBody>
      </p:sp>
      <p:sp>
        <p:nvSpPr>
          <p:cNvPr id="206" name="Google Shape;206;p42"/>
          <p:cNvSpPr txBox="1">
            <a:spLocks noGrp="1"/>
          </p:cNvSpPr>
          <p:nvPr>
            <p:ph type="body" idx="1"/>
          </p:nvPr>
        </p:nvSpPr>
        <p:spPr>
          <a:xfrm>
            <a:off x="1528763" y="1593057"/>
            <a:ext cx="7766706" cy="33647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1000"/>
              </a:spcBef>
              <a:buSzTx/>
              <a:buNone/>
            </a:pPr>
            <a:endParaRPr lang="en-US" sz="2400" b="1" dirty="0" smtClean="0">
              <a:solidFill>
                <a:srgbClr val="49413E"/>
              </a:solidFill>
              <a:latin typeface="Barlow"/>
              <a:sym typeface="Barlow"/>
            </a:endParaRPr>
          </a:p>
          <a:p>
            <a:pPr marL="0" indent="0" algn="ctr">
              <a:lnSpc>
                <a:spcPct val="90000"/>
              </a:lnSpc>
              <a:spcBef>
                <a:spcPts val="1000"/>
              </a:spcBef>
              <a:buSzTx/>
              <a:buNone/>
            </a:pPr>
            <a:r>
              <a:rPr lang="en-US" sz="2400" b="1" dirty="0" err="1" smtClean="0">
                <a:solidFill>
                  <a:srgbClr val="49413E"/>
                </a:solidFill>
                <a:latin typeface="Barlow"/>
                <a:sym typeface="Barlow"/>
              </a:rPr>
              <a:t>Pertemuan</a:t>
            </a:r>
            <a:r>
              <a:rPr lang="en-US" sz="2400" b="1" dirty="0" smtClean="0">
                <a:solidFill>
                  <a:srgbClr val="49413E"/>
                </a:solidFill>
                <a:latin typeface="Barlow"/>
                <a:sym typeface="Barlow"/>
              </a:rPr>
              <a:t> </a:t>
            </a:r>
            <a:r>
              <a:rPr lang="en-US" sz="2400" b="1" dirty="0" err="1">
                <a:solidFill>
                  <a:srgbClr val="49413E"/>
                </a:solidFill>
                <a:latin typeface="Barlow"/>
                <a:sym typeface="Barlow"/>
              </a:rPr>
              <a:t>ke</a:t>
            </a:r>
            <a:r>
              <a:rPr lang="en-US" sz="2400" b="1">
                <a:solidFill>
                  <a:srgbClr val="49413E"/>
                </a:solidFill>
                <a:latin typeface="Barlow"/>
                <a:sym typeface="Barlow"/>
              </a:rPr>
              <a:t> </a:t>
            </a:r>
            <a:r>
              <a:rPr lang="en-US" sz="2400" b="1" smtClean="0">
                <a:solidFill>
                  <a:srgbClr val="49413E"/>
                </a:solidFill>
                <a:latin typeface="Barlow"/>
                <a:sym typeface="Barlow"/>
              </a:rPr>
              <a:t>11 </a:t>
            </a:r>
            <a:endParaRPr lang="en-US" sz="2400" b="1" dirty="0" smtClean="0">
              <a:solidFill>
                <a:srgbClr val="49413E"/>
              </a:solidFill>
              <a:latin typeface="Barlow"/>
              <a:sym typeface="Barlow"/>
            </a:endParaRPr>
          </a:p>
          <a:p>
            <a:pPr marL="0" indent="0" algn="ctr">
              <a:lnSpc>
                <a:spcPct val="90000"/>
              </a:lnSpc>
              <a:spcBef>
                <a:spcPts val="1000"/>
              </a:spcBef>
              <a:buSzTx/>
              <a:buNone/>
            </a:pPr>
            <a:r>
              <a:rPr lang="en-US" sz="2400" b="1" dirty="0" err="1" smtClean="0">
                <a:solidFill>
                  <a:srgbClr val="49413E"/>
                </a:solidFill>
                <a:latin typeface="Barlow"/>
                <a:sym typeface="Barlow"/>
              </a:rPr>
              <a:t>Pola</a:t>
            </a:r>
            <a:r>
              <a:rPr lang="en-US" sz="2400" b="1" dirty="0" smtClean="0">
                <a:solidFill>
                  <a:srgbClr val="49413E"/>
                </a:solidFill>
                <a:latin typeface="Barlow"/>
                <a:sym typeface="Barlow"/>
              </a:rPr>
              <a:t> </a:t>
            </a:r>
            <a:r>
              <a:rPr lang="en-US" sz="2400" b="1" dirty="0" err="1">
                <a:solidFill>
                  <a:srgbClr val="49413E"/>
                </a:solidFill>
                <a:latin typeface="Barlow"/>
                <a:sym typeface="Barlow"/>
              </a:rPr>
              <a:t>Pemberdayaan</a:t>
            </a:r>
            <a:r>
              <a:rPr lang="en-US" sz="2400" b="1" dirty="0">
                <a:solidFill>
                  <a:srgbClr val="49413E"/>
                </a:solidFill>
                <a:latin typeface="Barlow"/>
                <a:sym typeface="Barlow"/>
              </a:rPr>
              <a:t> </a:t>
            </a:r>
            <a:r>
              <a:rPr lang="en-US" sz="2400" b="1" dirty="0" err="1">
                <a:solidFill>
                  <a:srgbClr val="49413E"/>
                </a:solidFill>
                <a:latin typeface="Barlow"/>
                <a:sym typeface="Barlow"/>
              </a:rPr>
              <a:t>UMKM</a:t>
            </a:r>
            <a:r>
              <a:rPr lang="en-US" sz="2400" b="1" dirty="0">
                <a:solidFill>
                  <a:srgbClr val="49413E"/>
                </a:solidFill>
                <a:latin typeface="Barlow"/>
                <a:sym typeface="Barlow"/>
              </a:rPr>
              <a:t> di Kota Bandung</a:t>
            </a:r>
            <a:br>
              <a:rPr lang="en-US" sz="2400" b="1" dirty="0">
                <a:solidFill>
                  <a:srgbClr val="49413E"/>
                </a:solidFill>
                <a:latin typeface="Barlow"/>
                <a:sym typeface="Barlow"/>
              </a:rPr>
            </a:br>
            <a:r>
              <a:rPr lang="en-US" sz="2400" b="1" dirty="0">
                <a:solidFill>
                  <a:srgbClr val="49413E"/>
                </a:solidFill>
                <a:latin typeface="Barlow"/>
                <a:sym typeface="Barlow"/>
              </a:rPr>
              <a:t/>
            </a:r>
            <a:br>
              <a:rPr lang="en-US" sz="2400" b="1" dirty="0">
                <a:solidFill>
                  <a:srgbClr val="49413E"/>
                </a:solidFill>
                <a:latin typeface="Barlow"/>
                <a:sym typeface="Barlow"/>
              </a:rPr>
            </a:br>
            <a:r>
              <a:rPr lang="en-US" sz="2000" b="1" dirty="0" err="1" smtClean="0">
                <a:solidFill>
                  <a:schemeClr val="tx1"/>
                </a:solidFill>
                <a:latin typeface="Barlow"/>
                <a:sym typeface="Barlow"/>
              </a:rPr>
              <a:t>Perda</a:t>
            </a:r>
            <a:r>
              <a:rPr lang="en-US" sz="2000" b="1" dirty="0" smtClean="0">
                <a:solidFill>
                  <a:schemeClr val="tx1"/>
                </a:solidFill>
                <a:latin typeface="Barlow"/>
                <a:sym typeface="Barlow"/>
              </a:rPr>
              <a:t> Kota Bandung no. 23 </a:t>
            </a:r>
            <a:r>
              <a:rPr lang="en-US" sz="2000" b="1" dirty="0" err="1" smtClean="0">
                <a:solidFill>
                  <a:schemeClr val="tx1"/>
                </a:solidFill>
                <a:latin typeface="Barlow"/>
                <a:sym typeface="Barlow"/>
              </a:rPr>
              <a:t>Thn</a:t>
            </a:r>
            <a:r>
              <a:rPr lang="en-US" sz="2000" b="1" dirty="0" smtClean="0">
                <a:solidFill>
                  <a:schemeClr val="tx1"/>
                </a:solidFill>
                <a:latin typeface="Barlow"/>
                <a:sym typeface="Barlow"/>
              </a:rPr>
              <a:t> 2009 </a:t>
            </a:r>
            <a:r>
              <a:rPr lang="en-US" sz="2000" b="1" dirty="0" err="1" smtClean="0">
                <a:solidFill>
                  <a:schemeClr val="tx1"/>
                </a:solidFill>
                <a:latin typeface="Barlow"/>
                <a:sym typeface="Barlow"/>
              </a:rPr>
              <a:t>Tentang</a:t>
            </a:r>
            <a:r>
              <a:rPr lang="en-US" sz="2000" b="1" dirty="0" smtClean="0">
                <a:solidFill>
                  <a:schemeClr val="tx1"/>
                </a:solidFill>
                <a:latin typeface="Barlow"/>
                <a:sym typeface="Barlow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Barlow"/>
                <a:sym typeface="Barlow"/>
              </a:rPr>
              <a:t>Pemberdayaan</a:t>
            </a:r>
            <a:r>
              <a:rPr lang="en-US" sz="2000" b="1" dirty="0" smtClean="0">
                <a:solidFill>
                  <a:schemeClr val="tx1"/>
                </a:solidFill>
                <a:latin typeface="Barlow"/>
                <a:sym typeface="Barlow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Barlow"/>
                <a:sym typeface="Barlow"/>
              </a:rPr>
              <a:t>UMKM</a:t>
            </a:r>
            <a:r>
              <a:rPr lang="en-US" sz="2000" b="1" dirty="0" smtClean="0">
                <a:solidFill>
                  <a:schemeClr val="tx1"/>
                </a:solidFill>
                <a:latin typeface="Barlow"/>
                <a:sym typeface="Barlow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Barlow"/>
              </a:rPr>
              <a:t>Pemberdayaan</a:t>
            </a:r>
            <a:r>
              <a:rPr lang="en-US" sz="2000" b="1" dirty="0">
                <a:solidFill>
                  <a:schemeClr val="tx1"/>
                </a:solidFill>
                <a:latin typeface="Barlow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Barlow"/>
              </a:rPr>
              <a:t>UMKM</a:t>
            </a:r>
            <a:r>
              <a:rPr lang="en-US" sz="2000" b="1" dirty="0">
                <a:solidFill>
                  <a:schemeClr val="tx1"/>
                </a:solidFill>
                <a:latin typeface="Barlow"/>
              </a:rPr>
              <a:t> Kota Bandung </a:t>
            </a:r>
            <a:r>
              <a:rPr lang="en-US" sz="2000" b="1" dirty="0" err="1">
                <a:solidFill>
                  <a:schemeClr val="tx1"/>
                </a:solidFill>
                <a:latin typeface="Barlow"/>
              </a:rPr>
              <a:t>Melalui</a:t>
            </a:r>
            <a:r>
              <a:rPr lang="en-US" sz="2000" b="1" dirty="0">
                <a:solidFill>
                  <a:schemeClr val="tx1"/>
                </a:solidFill>
                <a:latin typeface="Barlow"/>
              </a:rPr>
              <a:t> Program “</a:t>
            </a:r>
            <a:r>
              <a:rPr lang="en-US" sz="2000" b="1" dirty="0" err="1">
                <a:solidFill>
                  <a:schemeClr val="tx1"/>
                </a:solidFill>
                <a:latin typeface="Barlow"/>
              </a:rPr>
              <a:t>Salapak</a:t>
            </a:r>
            <a:r>
              <a:rPr lang="en-US" sz="2000" b="1" dirty="0" smtClean="0">
                <a:solidFill>
                  <a:schemeClr val="tx1"/>
                </a:solidFill>
                <a:latin typeface="Barlow"/>
              </a:rPr>
              <a:t>”, </a:t>
            </a:r>
            <a:r>
              <a:rPr lang="en-US" sz="2000" b="1" dirty="0" err="1">
                <a:solidFill>
                  <a:schemeClr val="tx1"/>
                </a:solidFill>
                <a:latin typeface="Barlow"/>
                <a:ea typeface="Times New Roman" panose="02020603050405020304" pitchFamily="18" charset="0"/>
                <a:cs typeface="Times New Roman" panose="02020603050405020304" pitchFamily="18" charset="0"/>
              </a:rPr>
              <a:t>Pasar</a:t>
            </a:r>
            <a:r>
              <a:rPr lang="en-US" sz="2000" b="1" dirty="0">
                <a:solidFill>
                  <a:schemeClr val="tx1"/>
                </a:solidFill>
                <a:latin typeface="Barlow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Barlow"/>
                <a:ea typeface="Times New Roman" panose="02020603050405020304" pitchFamily="18" charset="0"/>
                <a:cs typeface="Times New Roman" panose="02020603050405020304" pitchFamily="18" charset="0"/>
              </a:rPr>
              <a:t>Kreatif</a:t>
            </a:r>
            <a:r>
              <a:rPr lang="en-US" sz="2000" b="1" dirty="0">
                <a:solidFill>
                  <a:schemeClr val="tx1"/>
                </a:solidFill>
                <a:latin typeface="Barlow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  <a:latin typeface="Barlow"/>
                <a:ea typeface="Times New Roman" panose="02020603050405020304" pitchFamily="18" charset="0"/>
                <a:cs typeface="Times New Roman" panose="02020603050405020304" pitchFamily="18" charset="0"/>
              </a:rPr>
              <a:t>Bandung,</a:t>
            </a:r>
            <a:r>
              <a:rPr lang="en-US" sz="2000" b="1" dirty="0">
                <a:solidFill>
                  <a:schemeClr val="tx1"/>
                </a:solidFill>
                <a:latin typeface="Barlow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Barlow"/>
              </a:rPr>
              <a:t>Dekranasda</a:t>
            </a:r>
            <a:r>
              <a:rPr lang="en-US" sz="2000" b="1" dirty="0" smtClean="0">
                <a:solidFill>
                  <a:schemeClr val="tx1"/>
                </a:solidFill>
                <a:latin typeface="Barlow"/>
              </a:rPr>
              <a:t> Kota Bandung.</a:t>
            </a:r>
            <a:endParaRPr lang="en-US" sz="2000" dirty="0">
              <a:solidFill>
                <a:schemeClr val="tx1"/>
              </a:solidFill>
              <a:latin typeface="Barlow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90000"/>
              </a:lnSpc>
              <a:spcBef>
                <a:spcPts val="1000"/>
              </a:spcBef>
              <a:buSzTx/>
              <a:buNone/>
            </a:pPr>
            <a:endParaRPr lang="en-US" sz="2400" b="1" dirty="0">
              <a:solidFill>
                <a:srgbClr val="0018D6"/>
              </a:solidFill>
              <a:latin typeface="Arial" panose="020B0604020202020204" pitchFamily="34" charset="0"/>
            </a:endParaRPr>
          </a:p>
          <a:p>
            <a:pPr marL="0" lvl="0" indent="0" algn="ctr">
              <a:lnSpc>
                <a:spcPct val="90000"/>
              </a:lnSpc>
              <a:spcBef>
                <a:spcPts val="1000"/>
              </a:spcBef>
              <a:buSzTx/>
              <a:buNone/>
            </a:pPr>
            <a:r>
              <a:rPr lang="en-US" sz="2400" b="1" dirty="0">
                <a:solidFill>
                  <a:srgbClr val="49413E"/>
                </a:solidFill>
                <a:latin typeface="Barlow"/>
                <a:sym typeface="Barlow"/>
              </a:rPr>
              <a:t/>
            </a:r>
            <a:br>
              <a:rPr lang="en-US" sz="2400" b="1" dirty="0">
                <a:solidFill>
                  <a:srgbClr val="49413E"/>
                </a:solidFill>
                <a:latin typeface="Barlow"/>
                <a:sym typeface="Barlow"/>
              </a:rPr>
            </a:br>
            <a:r>
              <a:rPr lang="en-US" sz="2400" b="1" dirty="0">
                <a:solidFill>
                  <a:srgbClr val="49413E"/>
                </a:solidFill>
                <a:latin typeface="Barlow"/>
                <a:sym typeface="Barlow"/>
              </a:rPr>
              <a:t/>
            </a:r>
            <a:br>
              <a:rPr lang="en-US" sz="2400" b="1" dirty="0">
                <a:solidFill>
                  <a:srgbClr val="49413E"/>
                </a:solidFill>
                <a:latin typeface="Barlow"/>
                <a:sym typeface="Barlow"/>
              </a:rPr>
            </a:br>
            <a:endParaRPr dirty="0">
              <a:solidFill>
                <a:schemeClr val="dk2"/>
              </a:solidFill>
            </a:endParaRPr>
          </a:p>
        </p:txBody>
      </p:sp>
      <p:pic>
        <p:nvPicPr>
          <p:cNvPr id="207" name="Google Shape;207;p42"/>
          <p:cNvPicPr preferRelativeResize="0"/>
          <p:nvPr/>
        </p:nvPicPr>
        <p:blipFill rotWithShape="1">
          <a:blip r:embed="rId3">
            <a:alphaModFix/>
          </a:blip>
          <a:srcRect l="23211" r="60872"/>
          <a:stretch/>
        </p:blipFill>
        <p:spPr>
          <a:xfrm flipH="1">
            <a:off x="10251560" y="0"/>
            <a:ext cx="194044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5;p42"/>
          <p:cNvSpPr txBox="1">
            <a:spLocks/>
          </p:cNvSpPr>
          <p:nvPr/>
        </p:nvSpPr>
        <p:spPr>
          <a:xfrm>
            <a:off x="1528763" y="5272089"/>
            <a:ext cx="7766706" cy="10239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4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 lvl="0" algn="ctr">
              <a:spcBef>
                <a:spcPts val="1000"/>
              </a:spcBef>
              <a:buSzTx/>
            </a:pPr>
            <a:r>
              <a:rPr lang="en-US" sz="2400" b="1" dirty="0" err="1">
                <a:solidFill>
                  <a:srgbClr val="49413E"/>
                </a:solidFill>
                <a:latin typeface="Barlow"/>
                <a:sym typeface="Barlow"/>
              </a:rPr>
              <a:t>Dosen</a:t>
            </a:r>
            <a:r>
              <a:rPr lang="en-US" sz="2400" b="1" dirty="0">
                <a:solidFill>
                  <a:srgbClr val="49413E"/>
                </a:solidFill>
                <a:latin typeface="Barlow"/>
                <a:sym typeface="Barlow"/>
              </a:rPr>
              <a:t> : Enung Susilawati, S.E., M.M.</a:t>
            </a:r>
            <a:br>
              <a:rPr lang="en-US" sz="2400" b="1" dirty="0">
                <a:solidFill>
                  <a:srgbClr val="49413E"/>
                </a:solidFill>
                <a:latin typeface="Barlow"/>
                <a:sym typeface="Barlow"/>
              </a:rPr>
            </a:br>
            <a:r>
              <a:rPr lang="en-US" sz="2400" b="1" dirty="0" smtClean="0">
                <a:solidFill>
                  <a:srgbClr val="49413E"/>
                </a:solidFill>
                <a:latin typeface="Barlow"/>
                <a:sym typeface="Barlow"/>
              </a:rPr>
              <a:t>USB </a:t>
            </a:r>
            <a:r>
              <a:rPr lang="en-US" sz="2400" b="1" dirty="0" err="1" smtClean="0">
                <a:solidFill>
                  <a:srgbClr val="49413E"/>
                </a:solidFill>
                <a:latin typeface="Barlow"/>
                <a:sym typeface="Barlow"/>
              </a:rPr>
              <a:t>YPKP</a:t>
            </a:r>
            <a:r>
              <a:rPr lang="en-US" sz="2400" b="1" dirty="0" smtClean="0">
                <a:solidFill>
                  <a:srgbClr val="49413E"/>
                </a:solidFill>
                <a:latin typeface="Barlow"/>
                <a:sym typeface="Barlow"/>
              </a:rPr>
              <a:t> Bandung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9491197" y="171450"/>
            <a:ext cx="564635" cy="5133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81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sa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066" y="3768528"/>
            <a:ext cx="7150896" cy="30456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/>
          <p:cNvSpPr txBox="1">
            <a:spLocks/>
          </p:cNvSpPr>
          <p:nvPr/>
        </p:nvSpPr>
        <p:spPr>
          <a:xfrm>
            <a:off x="871535" y="367416"/>
            <a:ext cx="6115053" cy="348813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980"/>
              </a:lnSpc>
            </a:pPr>
            <a:r>
              <a:rPr lang="en-US" sz="2800" b="1" dirty="0" err="1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Pasar</a:t>
            </a:r>
            <a:r>
              <a:rPr lang="en-US" sz="2800" b="1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Kreatif</a:t>
            </a:r>
            <a:r>
              <a:rPr lang="en-US" sz="2800" b="1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Bandung 2022 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66788" y="1018198"/>
            <a:ext cx="6019800" cy="81612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2400" b="1" dirty="0" err="1" smtClean="0"/>
              <a:t>Raup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Rp6,5</a:t>
            </a:r>
            <a:r>
              <a:rPr lang="en-US" sz="2400" b="1" dirty="0" smtClean="0"/>
              <a:t> M</a:t>
            </a:r>
            <a:br>
              <a:rPr lang="en-US" sz="2400" b="1" dirty="0" smtClean="0"/>
            </a:br>
            <a:r>
              <a:rPr lang="en-US" sz="2400" b="1" dirty="0" err="1" smtClean="0"/>
              <a:t>sampai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tgl</a:t>
            </a:r>
            <a:r>
              <a:rPr lang="en-US" sz="2400" b="1" dirty="0" smtClean="0"/>
              <a:t> </a:t>
            </a:r>
            <a:r>
              <a:rPr lang="en-US" sz="2400" dirty="0"/>
              <a:t>8</a:t>
            </a:r>
            <a:r>
              <a:rPr lang="en-US" sz="2400" dirty="0" smtClean="0"/>
              <a:t> </a:t>
            </a:r>
            <a:r>
              <a:rPr lang="en-US" sz="2400" dirty="0" err="1" smtClean="0"/>
              <a:t>Agustus</a:t>
            </a:r>
            <a:r>
              <a:rPr lang="en-US" sz="2400" dirty="0" smtClean="0"/>
              <a:t> 2022</a:t>
            </a:r>
            <a:endParaRPr lang="en-US" sz="2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454001" y="2322277"/>
            <a:ext cx="5915025" cy="89614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2400" b="1" dirty="0" err="1" smtClean="0"/>
              <a:t>Pasar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Kreatif</a:t>
            </a:r>
            <a:r>
              <a:rPr lang="en-US" sz="2400" b="1" dirty="0" smtClean="0"/>
              <a:t> Kota Bandung </a:t>
            </a:r>
            <a:r>
              <a:rPr lang="en-US" sz="2400" b="1" dirty="0" err="1" smtClean="0"/>
              <a:t>sampai</a:t>
            </a:r>
            <a:r>
              <a:rPr lang="en-US" sz="2400" b="1" dirty="0" smtClean="0"/>
              <a:t> 14 </a:t>
            </a:r>
            <a:r>
              <a:rPr lang="en-US" sz="2400" b="1" dirty="0" err="1" smtClean="0"/>
              <a:t>Agustus</a:t>
            </a:r>
            <a:r>
              <a:rPr lang="en-US" sz="2400" b="1" dirty="0" smtClean="0"/>
              <a:t>  2022 </a:t>
            </a:r>
            <a:r>
              <a:rPr lang="en-US" sz="2400" b="1" dirty="0" err="1" smtClean="0"/>
              <a:t>Raup</a:t>
            </a:r>
            <a:r>
              <a:rPr lang="en-US" sz="2400" b="1" dirty="0" smtClean="0"/>
              <a:t> </a:t>
            </a:r>
            <a:br>
              <a:rPr lang="en-US" sz="2400" b="1" dirty="0" smtClean="0"/>
            </a:br>
            <a:r>
              <a:rPr lang="en-US" sz="2400" b="1" dirty="0" err="1"/>
              <a:t>sebesar</a:t>
            </a:r>
            <a:r>
              <a:rPr lang="en-US" sz="2400" b="1" dirty="0"/>
              <a:t> </a:t>
            </a:r>
            <a:r>
              <a:rPr lang="en-US" sz="2400" b="1" dirty="0" err="1" smtClean="0"/>
              <a:t>Rp</a:t>
            </a:r>
            <a:r>
              <a:rPr lang="en-US" sz="2400" b="1" dirty="0" smtClean="0"/>
              <a:t> 8,2 </a:t>
            </a:r>
            <a:r>
              <a:rPr lang="en-US" sz="2400" b="1" dirty="0" err="1"/>
              <a:t>miliar</a:t>
            </a:r>
            <a:r>
              <a:rPr lang="en-US" sz="2400" b="1" dirty="0"/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11191410" y="208213"/>
            <a:ext cx="564635" cy="5133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0 UMKM Kota Bandung Bidik Omzet Rp1,5 Miliar di Bandung Week Market - Ayo  Bandu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22" y="2768600"/>
            <a:ext cx="4296966" cy="278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3" descr="Yuk Beli Produk UMKM Lokal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2768600"/>
            <a:ext cx="5172075" cy="27892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500313" y="822325"/>
            <a:ext cx="7186613" cy="877888"/>
          </a:xfrm>
          <a:ln>
            <a:solidFill>
              <a:schemeClr val="accent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 fontAlgn="base"/>
            <a:r>
              <a:rPr lang="en-US" sz="2400" b="1" dirty="0"/>
              <a:t>P</a:t>
            </a:r>
            <a:r>
              <a:rPr lang="en-US" sz="2400" b="1" dirty="0" smtClean="0"/>
              <a:t>ara </a:t>
            </a:r>
            <a:r>
              <a:rPr lang="en-US" sz="2400" b="1" dirty="0" err="1"/>
              <a:t>pelaku</a:t>
            </a:r>
            <a:r>
              <a:rPr lang="en-US" sz="2400" b="1" dirty="0"/>
              <a:t> </a:t>
            </a:r>
            <a:r>
              <a:rPr lang="en-US" sz="2400" b="1" dirty="0" err="1"/>
              <a:t>UMKM</a:t>
            </a:r>
            <a:r>
              <a:rPr lang="en-US" sz="2400" b="1" dirty="0"/>
              <a:t> </a:t>
            </a:r>
            <a:r>
              <a:rPr lang="en-US" sz="2400" b="1" dirty="0" err="1"/>
              <a:t>terus</a:t>
            </a:r>
            <a:r>
              <a:rPr lang="en-US" sz="2400" b="1" dirty="0"/>
              <a:t> </a:t>
            </a:r>
            <a:r>
              <a:rPr lang="en-US" sz="2400" b="1" dirty="0" err="1"/>
              <a:t>berinovasi</a:t>
            </a:r>
            <a:r>
              <a:rPr lang="en-US" sz="2400" b="1" dirty="0"/>
              <a:t> </a:t>
            </a:r>
            <a:r>
              <a:rPr lang="en-US" sz="2400" b="1" dirty="0" err="1"/>
              <a:t>dan</a:t>
            </a:r>
            <a:r>
              <a:rPr lang="en-US" sz="2400" b="1" dirty="0"/>
              <a:t> </a:t>
            </a:r>
            <a:r>
              <a:rPr lang="en-US" sz="2400" b="1" dirty="0" err="1"/>
              <a:t>berkreasi</a:t>
            </a:r>
            <a:endParaRPr lang="en-US" sz="2400" b="1" dirty="0"/>
          </a:p>
        </p:txBody>
      </p:sp>
      <p:sp>
        <p:nvSpPr>
          <p:cNvPr id="7" name="Oval 6"/>
          <p:cNvSpPr/>
          <p:nvPr/>
        </p:nvSpPr>
        <p:spPr>
          <a:xfrm>
            <a:off x="11191410" y="208213"/>
            <a:ext cx="564635" cy="5133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2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4" y="608014"/>
            <a:ext cx="7010400" cy="1106488"/>
          </a:xfrm>
          <a:ln>
            <a:solidFill>
              <a:schemeClr val="accent2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sz="2800" b="1" dirty="0" err="1"/>
              <a:t>Dekranasda</a:t>
            </a:r>
            <a:r>
              <a:rPr lang="en-US" sz="2800" b="1" dirty="0"/>
              <a:t> Bandung 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err="1" smtClean="0"/>
              <a:t>Dorong</a:t>
            </a:r>
            <a:r>
              <a:rPr lang="en-US" sz="2800" b="1" dirty="0" smtClean="0"/>
              <a:t> </a:t>
            </a:r>
            <a:r>
              <a:rPr lang="en-US" sz="2800" b="1" dirty="0" err="1"/>
              <a:t>UMKM</a:t>
            </a:r>
            <a:r>
              <a:rPr lang="en-US" sz="2800" b="1" dirty="0"/>
              <a:t> </a:t>
            </a:r>
            <a:r>
              <a:rPr lang="en-US" sz="2800" b="1" dirty="0" err="1"/>
              <a:t>Usung</a:t>
            </a:r>
            <a:r>
              <a:rPr lang="en-US" sz="2800" b="1" dirty="0"/>
              <a:t> </a:t>
            </a:r>
            <a:r>
              <a:rPr lang="en-US" sz="2800" b="1" dirty="0" err="1"/>
              <a:t>Ekonomi</a:t>
            </a:r>
            <a:r>
              <a:rPr lang="en-US" sz="2800" b="1" dirty="0"/>
              <a:t> </a:t>
            </a:r>
            <a:r>
              <a:rPr lang="en-US" sz="2800" b="1" dirty="0" err="1"/>
              <a:t>Hijau</a:t>
            </a:r>
            <a:r>
              <a:rPr lang="en-US" sz="2800" b="1" dirty="0"/>
              <a:t> </a:t>
            </a:r>
            <a:r>
              <a:rPr lang="en-US" sz="2800" b="1" dirty="0" err="1"/>
              <a:t>Berdaya</a:t>
            </a:r>
            <a:r>
              <a:rPr lang="en-US" sz="2800" b="1" dirty="0"/>
              <a:t> </a:t>
            </a:r>
            <a:r>
              <a:rPr lang="en-US" sz="2800" b="1" dirty="0" err="1"/>
              <a:t>Saing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113" y="1930717"/>
            <a:ext cx="5105399" cy="33974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39074" y="1958033"/>
            <a:ext cx="3157538" cy="3518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Bandung: </a:t>
            </a:r>
            <a:r>
              <a:rPr lang="en-US" dirty="0" err="1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Dewan</a:t>
            </a:r>
            <a:r>
              <a:rPr lang="en-US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Kerajinan</a:t>
            </a:r>
            <a:r>
              <a:rPr lang="en-US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Nasional</a:t>
            </a:r>
            <a:r>
              <a:rPr lang="en-US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Daerah (</a:t>
            </a:r>
            <a:r>
              <a:rPr lang="en-US" dirty="0" err="1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Dekranasda</a:t>
            </a:r>
            <a:r>
              <a:rPr lang="en-US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Kota Bandung </a:t>
            </a:r>
            <a:r>
              <a:rPr lang="en-US" dirty="0" err="1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mendorong</a:t>
            </a:r>
            <a:r>
              <a:rPr lang="en-US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agar para </a:t>
            </a:r>
            <a:r>
              <a:rPr lang="en-US" dirty="0" err="1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pelaku</a:t>
            </a:r>
            <a:r>
              <a:rPr lang="en-US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Usaha </a:t>
            </a:r>
            <a:r>
              <a:rPr lang="en-US" dirty="0" err="1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Mikro</a:t>
            </a:r>
            <a:r>
              <a:rPr lang="en-US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Kecil, </a:t>
            </a:r>
            <a:r>
              <a:rPr lang="en-US" dirty="0" err="1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Menengah</a:t>
            </a:r>
            <a:r>
              <a:rPr lang="en-US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solidFill>
                  <a:srgbClr val="009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UMKM</a:t>
            </a:r>
            <a:r>
              <a:rPr lang="en-US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err="1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mengusung</a:t>
            </a:r>
            <a:r>
              <a:rPr lang="en-US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ekonomi</a:t>
            </a:r>
            <a:r>
              <a:rPr lang="en-US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hijau</a:t>
            </a:r>
            <a:r>
              <a:rPr lang="en-US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agar </a:t>
            </a:r>
            <a:r>
              <a:rPr lang="en-US" dirty="0" err="1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bisa</a:t>
            </a:r>
            <a:r>
              <a:rPr lang="en-US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berdaya</a:t>
            </a:r>
            <a:r>
              <a:rPr lang="en-US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saing</a:t>
            </a:r>
            <a:r>
              <a:rPr lang="en-US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dirty="0">
                <a:solidFill>
                  <a:srgbClr val="4D5156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/>
            </a:r>
            <a:br>
              <a:rPr lang="en-US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29351" y="4541560"/>
            <a:ext cx="6096000" cy="2166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err="1" smtClean="0">
                <a:solidFill>
                  <a:srgbClr val="4D5156"/>
                </a:solidFill>
                <a:latin typeface="Abril Fatface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dirty="0" smtClean="0">
                <a:solidFill>
                  <a:srgbClr val="4D5156"/>
                </a:solidFill>
                <a:latin typeface="Abril Fatfac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4D5156"/>
                </a:solidFill>
                <a:latin typeface="Abril Fatface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err="1" smtClean="0">
                <a:solidFill>
                  <a:srgbClr val="4D5156"/>
                </a:solidFill>
                <a:latin typeface="Abril Fatface"/>
                <a:ea typeface="Times New Roman" panose="02020603050405020304" pitchFamily="18" charset="0"/>
                <a:cs typeface="Times New Roman" panose="02020603050405020304" pitchFamily="18" charset="0"/>
              </a:rPr>
              <a:t>ujuan</a:t>
            </a:r>
            <a:r>
              <a:rPr lang="en-US" dirty="0" smtClean="0">
                <a:solidFill>
                  <a:srgbClr val="4D5156"/>
                </a:solidFill>
                <a:latin typeface="Abril Fatface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dirty="0" smtClean="0">
                <a:solidFill>
                  <a:srgbClr val="4D5156"/>
                </a:solidFill>
                <a:latin typeface="Abril Fatface"/>
                <a:ea typeface="Times New Roman" panose="02020603050405020304" pitchFamily="18" charset="0"/>
                <a:cs typeface="Times New Roman" panose="02020603050405020304" pitchFamily="18" charset="0"/>
              </a:rPr>
              <a:t>untuk </a:t>
            </a:r>
            <a:r>
              <a:rPr lang="id-ID" dirty="0">
                <a:solidFill>
                  <a:srgbClr val="4D5156"/>
                </a:solidFill>
                <a:latin typeface="Abril Fatface"/>
                <a:ea typeface="Times New Roman" panose="02020603050405020304" pitchFamily="18" charset="0"/>
                <a:cs typeface="Times New Roman" panose="02020603050405020304" pitchFamily="18" charset="0"/>
              </a:rPr>
              <a:t>mendorong kebijakan publik dalam menciptakan sistem </a:t>
            </a:r>
            <a:r>
              <a:rPr lang="id-ID" b="1" dirty="0">
                <a:solidFill>
                  <a:srgbClr val="5F6368"/>
                </a:solidFill>
                <a:latin typeface="Abril Fatface"/>
                <a:ea typeface="Times New Roman" panose="02020603050405020304" pitchFamily="18" charset="0"/>
                <a:cs typeface="Times New Roman" panose="02020603050405020304" pitchFamily="18" charset="0"/>
              </a:rPr>
              <a:t>perekonomian hijau</a:t>
            </a:r>
            <a:r>
              <a:rPr lang="id-ID" dirty="0">
                <a:solidFill>
                  <a:srgbClr val="4D5156"/>
                </a:solidFill>
                <a:latin typeface="Abril Fatface"/>
                <a:ea typeface="Times New Roman" panose="02020603050405020304" pitchFamily="18" charset="0"/>
                <a:cs typeface="Times New Roman" panose="02020603050405020304" pitchFamily="18" charset="0"/>
              </a:rPr>
              <a:t> yang ingin menyeimbangkan pertumbuhan ekonomi dan perlindungan </a:t>
            </a:r>
            <a:r>
              <a:rPr lang="id-ID" dirty="0" smtClean="0">
                <a:solidFill>
                  <a:srgbClr val="4D5156"/>
                </a:solidFill>
                <a:latin typeface="Abril Fatface"/>
                <a:ea typeface="Times New Roman" panose="02020603050405020304" pitchFamily="18" charset="0"/>
                <a:cs typeface="Times New Roman" panose="02020603050405020304" pitchFamily="18" charset="0"/>
              </a:rPr>
              <a:t>lingkungan</a:t>
            </a:r>
            <a:r>
              <a:rPr lang="en-US" dirty="0" smtClean="0">
                <a:solidFill>
                  <a:srgbClr val="4D5156"/>
                </a:solidFill>
                <a:latin typeface="Abril Fatface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solidFill>
                  <a:srgbClr val="4D5156"/>
                </a:solidFill>
                <a:latin typeface="Abril Fatface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dirty="0" smtClean="0">
                <a:latin typeface="Abril Fatface"/>
              </a:rPr>
              <a:t> </a:t>
            </a:r>
            <a:r>
              <a:rPr lang="en-US" dirty="0" err="1" smtClean="0">
                <a:latin typeface="Abril Fatface"/>
              </a:rPr>
              <a:t>harapan</a:t>
            </a:r>
            <a:r>
              <a:rPr lang="en-US" dirty="0" smtClean="0">
                <a:latin typeface="Abril Fatface"/>
              </a:rPr>
              <a:t> </a:t>
            </a:r>
            <a:r>
              <a:rPr lang="en-US" dirty="0" err="1" smtClean="0">
                <a:latin typeface="Abril Fatface"/>
              </a:rPr>
              <a:t>mampu</a:t>
            </a:r>
            <a:r>
              <a:rPr lang="en-US" dirty="0" smtClean="0">
                <a:latin typeface="Abril Fatface"/>
              </a:rPr>
              <a:t> </a:t>
            </a:r>
            <a:r>
              <a:rPr lang="en-US" dirty="0" err="1">
                <a:latin typeface="Abril Fatface"/>
              </a:rPr>
              <a:t>meningkatkan</a:t>
            </a:r>
            <a:r>
              <a:rPr lang="en-US" dirty="0">
                <a:latin typeface="Abril Fatface"/>
              </a:rPr>
              <a:t> </a:t>
            </a:r>
            <a:r>
              <a:rPr lang="en-US" dirty="0" err="1">
                <a:latin typeface="Abril Fatface"/>
              </a:rPr>
              <a:t>ekonomi</a:t>
            </a:r>
            <a:r>
              <a:rPr lang="en-US" dirty="0">
                <a:latin typeface="Abril Fatface"/>
              </a:rPr>
              <a:t> </a:t>
            </a:r>
            <a:r>
              <a:rPr lang="en-US" dirty="0" err="1">
                <a:latin typeface="Abril Fatface"/>
              </a:rPr>
              <a:t>kreatif</a:t>
            </a:r>
            <a:r>
              <a:rPr lang="en-US" dirty="0">
                <a:latin typeface="Abril Fatface"/>
              </a:rPr>
              <a:t> </a:t>
            </a:r>
            <a:r>
              <a:rPr lang="en-US" dirty="0" err="1">
                <a:latin typeface="Abril Fatface"/>
              </a:rPr>
              <a:t>sekaligus</a:t>
            </a:r>
            <a:r>
              <a:rPr lang="en-US" dirty="0">
                <a:latin typeface="Abril Fatface"/>
              </a:rPr>
              <a:t> </a:t>
            </a:r>
            <a:r>
              <a:rPr lang="en-US" dirty="0" err="1">
                <a:latin typeface="Abril Fatface"/>
              </a:rPr>
              <a:t>melestarikan</a:t>
            </a:r>
            <a:r>
              <a:rPr lang="en-US" dirty="0">
                <a:latin typeface="Abril Fatface"/>
              </a:rPr>
              <a:t> </a:t>
            </a:r>
            <a:r>
              <a:rPr lang="en-US" dirty="0" err="1">
                <a:latin typeface="Abril Fatface"/>
              </a:rPr>
              <a:t>lingkungan</a:t>
            </a:r>
            <a:r>
              <a:rPr lang="en-US" dirty="0">
                <a:latin typeface="Abril Fatface"/>
              </a:rPr>
              <a:t>.</a:t>
            </a:r>
            <a:br>
              <a:rPr lang="en-US" dirty="0">
                <a:latin typeface="Abril Fatface"/>
              </a:rPr>
            </a:br>
            <a:endParaRPr lang="en-US" dirty="0">
              <a:latin typeface="Abril Fatfac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191410" y="208213"/>
            <a:ext cx="564635" cy="5133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4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 smtClean="0"/>
              <a:t>Pasar</a:t>
            </a:r>
            <a:r>
              <a:rPr lang="en-US" b="1" dirty="0" smtClean="0"/>
              <a:t> </a:t>
            </a:r>
            <a:r>
              <a:rPr lang="en-US" b="1" dirty="0" err="1" smtClean="0"/>
              <a:t>Kreatif</a:t>
            </a:r>
            <a:r>
              <a:rPr lang="en-US" b="1" dirty="0" smtClean="0"/>
              <a:t> </a:t>
            </a:r>
            <a:r>
              <a:rPr lang="en-US" b="1" dirty="0" err="1" smtClean="0"/>
              <a:t>Tahun</a:t>
            </a:r>
            <a:r>
              <a:rPr lang="en-US" b="1" dirty="0" smtClean="0"/>
              <a:t> 2023 Kota Bandung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Omzet</a:t>
            </a:r>
            <a:r>
              <a:rPr lang="en-US" b="1" dirty="0"/>
              <a:t> </a:t>
            </a:r>
            <a:r>
              <a:rPr lang="en-US" b="1" dirty="0" err="1"/>
              <a:t>Pasar</a:t>
            </a:r>
            <a:r>
              <a:rPr lang="en-US" b="1" dirty="0"/>
              <a:t> </a:t>
            </a:r>
            <a:r>
              <a:rPr lang="en-US" b="1" dirty="0" err="1"/>
              <a:t>Kreatif</a:t>
            </a:r>
            <a:r>
              <a:rPr lang="en-US" b="1" dirty="0"/>
              <a:t> Bandung 2023 </a:t>
            </a:r>
            <a:r>
              <a:rPr lang="en-US" b="1" dirty="0" err="1"/>
              <a:t>capai</a:t>
            </a:r>
            <a:r>
              <a:rPr lang="en-US" b="1" dirty="0"/>
              <a:t> </a:t>
            </a:r>
            <a:r>
              <a:rPr lang="en-US" b="1" dirty="0" err="1"/>
              <a:t>Rp9,3</a:t>
            </a:r>
            <a:r>
              <a:rPr lang="en-US" b="1" dirty="0"/>
              <a:t> </a:t>
            </a:r>
            <a:r>
              <a:rPr lang="en-US" b="1" dirty="0" err="1"/>
              <a:t>miliar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76324" y="2406639"/>
            <a:ext cx="853916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dari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perhelatan</a:t>
            </a:r>
            <a:r>
              <a:rPr lang="en-US" sz="2000" dirty="0" smtClean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Pasar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Kreatif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Bandung 2023 yang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telah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selesai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dilaksanakan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di </a:t>
            </a:r>
            <a:r>
              <a:rPr lang="en-US" sz="2000" b="1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tujuh</a:t>
            </a:r>
            <a:r>
              <a:rPr lang="en-US" sz="2000" b="1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mal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2000" b="1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mencapai</a:t>
            </a:r>
            <a:r>
              <a:rPr lang="en-US" sz="2000" b="1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Rp9,3</a:t>
            </a:r>
            <a:r>
              <a:rPr lang="en-US" sz="2000" b="1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miliar</a:t>
            </a:r>
            <a:r>
              <a:rPr lang="en-US" sz="2000" b="1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/>
            </a:r>
            <a:b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/>
            </a:r>
            <a:b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2000" b="1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Kepala</a:t>
            </a:r>
            <a:r>
              <a:rPr lang="en-US" sz="2000" b="1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Dinas</a:t>
            </a:r>
            <a:r>
              <a:rPr lang="en-US" sz="2000" b="1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Perdagangan</a:t>
            </a:r>
            <a:r>
              <a:rPr lang="en-US" sz="2000" b="1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dan</a:t>
            </a:r>
            <a:r>
              <a:rPr lang="en-US" sz="2000" b="1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Perindustrian</a:t>
            </a:r>
            <a:r>
              <a:rPr lang="en-US" sz="2000" b="1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Kota Bandung </a:t>
            </a:r>
            <a:r>
              <a:rPr lang="en-US" sz="2000" b="1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Elly</a:t>
            </a:r>
            <a:r>
              <a:rPr lang="en-US" sz="2000" b="1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Wasliah</a:t>
            </a:r>
            <a:r>
              <a:rPr lang="en-US" sz="2000" b="1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mengatakan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 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omzet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yang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diraih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tersebut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lebih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besar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dari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edisi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di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tahun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2022 </a:t>
            </a:r>
            <a:r>
              <a:rPr lang="en-US" sz="2000" b="1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yakni</a:t>
            </a:r>
            <a:r>
              <a:rPr lang="en-US" sz="2000" b="1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sebesar</a:t>
            </a:r>
            <a:r>
              <a:rPr lang="en-US" sz="2000" b="1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Rp8,2</a:t>
            </a:r>
            <a:r>
              <a:rPr lang="en-US" sz="2000" b="1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miliar</a:t>
            </a:r>
            <a:r>
              <a:rPr lang="en-US" sz="2000" b="1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/>
            </a:r>
            <a:b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/>
            </a:r>
            <a:b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"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Pasar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Krearif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Bandung 2023 di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tujuh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pusat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perbelanjaan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dengan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meraih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omzetnya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luar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biasa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yaitu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Rp9,3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miliar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Ini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lebih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besar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dari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tahun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2022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lalu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yang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mencapai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Rp8,2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miliar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jadi</a:t>
            </a:r>
            <a:r>
              <a:rPr lang="en-US" sz="2000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ada</a:t>
            </a:r>
            <a:r>
              <a:rPr lang="en-US" sz="2000" b="1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kenaikan</a:t>
            </a:r>
            <a:r>
              <a:rPr lang="en-US" sz="2000" b="1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Rp1,1</a:t>
            </a:r>
            <a:r>
              <a:rPr lang="en-US" sz="2000" b="1" dirty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miliar</a:t>
            </a:r>
            <a:r>
              <a:rPr lang="en-US" sz="2000" b="1" dirty="0" smtClean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pada</a:t>
            </a:r>
            <a:r>
              <a:rPr lang="en-US" sz="2000" b="1" dirty="0" smtClean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tahun</a:t>
            </a:r>
            <a:r>
              <a:rPr lang="en-US" sz="2000" b="1" dirty="0" smtClean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2023 </a:t>
            </a:r>
            <a:r>
              <a:rPr lang="en-US" sz="2000" b="1" dirty="0" err="1" smtClean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</a:t>
            </a:r>
            <a:r>
              <a:rPr lang="en-US" sz="2000" b="1" dirty="0" smtClean="0">
                <a:solidFill>
                  <a:srgbClr val="555555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," </a:t>
            </a:r>
            <a:endParaRPr lang="en-US" sz="2000" b="1" dirty="0"/>
          </a:p>
        </p:txBody>
      </p:sp>
      <p:sp>
        <p:nvSpPr>
          <p:cNvPr id="5" name="Oval 4"/>
          <p:cNvSpPr/>
          <p:nvPr/>
        </p:nvSpPr>
        <p:spPr>
          <a:xfrm>
            <a:off x="11191410" y="208213"/>
            <a:ext cx="564635" cy="5133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8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Pasar</a:t>
            </a:r>
            <a:r>
              <a:rPr lang="en-US" b="1" dirty="0"/>
              <a:t> </a:t>
            </a:r>
            <a:r>
              <a:rPr lang="en-US" b="1" dirty="0" err="1"/>
              <a:t>Kreatif</a:t>
            </a:r>
            <a:r>
              <a:rPr lang="en-US" b="1" dirty="0"/>
              <a:t> </a:t>
            </a:r>
            <a:r>
              <a:rPr lang="en-US" b="1" dirty="0" err="1"/>
              <a:t>Tahun</a:t>
            </a:r>
            <a:r>
              <a:rPr lang="en-US" b="1" dirty="0"/>
              <a:t> 2023 Kota Bandung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1191410" y="208213"/>
            <a:ext cx="564635" cy="5133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040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Pasar</a:t>
            </a:r>
            <a:r>
              <a:rPr lang="en-US" b="1" dirty="0"/>
              <a:t> </a:t>
            </a:r>
            <a:r>
              <a:rPr lang="en-US" b="1" dirty="0" err="1"/>
              <a:t>Kreatif</a:t>
            </a:r>
            <a:r>
              <a:rPr lang="en-US" b="1" dirty="0"/>
              <a:t> </a:t>
            </a:r>
            <a:r>
              <a:rPr lang="en-US" b="1" dirty="0" err="1"/>
              <a:t>Tahun</a:t>
            </a:r>
            <a:r>
              <a:rPr lang="en-US" b="1" dirty="0"/>
              <a:t> 2023 Kota Bandung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2023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Pasar</a:t>
            </a:r>
            <a:r>
              <a:rPr lang="en-US" dirty="0"/>
              <a:t> </a:t>
            </a:r>
            <a:r>
              <a:rPr lang="en-US" dirty="0" err="1"/>
              <a:t>Kreatif</a:t>
            </a:r>
            <a:r>
              <a:rPr lang="en-US" dirty="0"/>
              <a:t> Bandung </a:t>
            </a:r>
            <a:r>
              <a:rPr lang="en-US" dirty="0" err="1"/>
              <a:t>dilaksanakan</a:t>
            </a:r>
            <a:r>
              <a:rPr lang="en-US" dirty="0"/>
              <a:t> di </a:t>
            </a:r>
            <a:r>
              <a:rPr lang="en-US" b="1" dirty="0"/>
              <a:t>Bandung Indah Plaza (30 </a:t>
            </a:r>
            <a:r>
              <a:rPr lang="en-US" b="1" dirty="0" err="1"/>
              <a:t>Juni</a:t>
            </a:r>
            <a:r>
              <a:rPr lang="en-US" b="1" dirty="0"/>
              <a:t>-9 </a:t>
            </a:r>
            <a:r>
              <a:rPr lang="en-US" b="1" dirty="0" err="1"/>
              <a:t>Juli</a:t>
            </a:r>
            <a:r>
              <a:rPr lang="en-US" b="1" dirty="0"/>
              <a:t> 2023),</a:t>
            </a:r>
            <a:r>
              <a:rPr lang="en-US" dirty="0"/>
              <a:t> </a:t>
            </a:r>
            <a:r>
              <a:rPr lang="en-US" b="1" dirty="0"/>
              <a:t>Trans Studio Mall (14-23 </a:t>
            </a:r>
            <a:r>
              <a:rPr lang="en-US" b="1" dirty="0" err="1"/>
              <a:t>Juli</a:t>
            </a:r>
            <a:r>
              <a:rPr lang="en-US" b="1" dirty="0"/>
              <a:t> 2023), </a:t>
            </a:r>
            <a:r>
              <a:rPr lang="en-US" b="1" dirty="0" err="1"/>
              <a:t>Cihampelas</a:t>
            </a:r>
            <a:r>
              <a:rPr lang="en-US" b="1" dirty="0"/>
              <a:t> Walk (14-23 </a:t>
            </a:r>
            <a:r>
              <a:rPr lang="en-US" b="1" dirty="0" err="1"/>
              <a:t>Juli</a:t>
            </a:r>
            <a:r>
              <a:rPr lang="en-US" b="1" dirty="0"/>
              <a:t> 2023), Paris Van Java (21-30 </a:t>
            </a:r>
            <a:r>
              <a:rPr lang="en-US" b="1" dirty="0" err="1"/>
              <a:t>Juli</a:t>
            </a:r>
            <a:r>
              <a:rPr lang="en-US" b="1" dirty="0"/>
              <a:t> 2023), 23 </a:t>
            </a:r>
            <a:r>
              <a:rPr lang="en-US" b="1" dirty="0" err="1"/>
              <a:t>Paskal</a:t>
            </a:r>
            <a:r>
              <a:rPr lang="en-US" b="1" dirty="0"/>
              <a:t> Shopping Center (28 </a:t>
            </a:r>
            <a:r>
              <a:rPr lang="en-US" b="1" dirty="0" err="1"/>
              <a:t>Juli</a:t>
            </a:r>
            <a:r>
              <a:rPr lang="en-US" b="1" dirty="0"/>
              <a:t>-6 </a:t>
            </a:r>
            <a:r>
              <a:rPr lang="en-US" b="1" dirty="0" err="1"/>
              <a:t>Agustus</a:t>
            </a:r>
            <a:r>
              <a:rPr lang="en-US" b="1" dirty="0"/>
              <a:t> 2023), The Kings Shopping Center (4-13 </a:t>
            </a:r>
            <a:r>
              <a:rPr lang="en-US" b="1" dirty="0" err="1"/>
              <a:t>Agustus</a:t>
            </a:r>
            <a:r>
              <a:rPr lang="en-US" b="1" dirty="0"/>
              <a:t> 2023), </a:t>
            </a:r>
            <a:r>
              <a:rPr lang="en-US" b="1" dirty="0" err="1"/>
              <a:t>dan</a:t>
            </a:r>
            <a:r>
              <a:rPr lang="en-US" b="1" dirty="0"/>
              <a:t> Festival </a:t>
            </a:r>
            <a:r>
              <a:rPr lang="en-US" b="1" dirty="0" err="1"/>
              <a:t>Citylink</a:t>
            </a:r>
            <a:r>
              <a:rPr lang="en-US" b="1" dirty="0"/>
              <a:t> (11-20 </a:t>
            </a:r>
            <a:r>
              <a:rPr lang="en-US" b="1" dirty="0" err="1"/>
              <a:t>Agustus</a:t>
            </a:r>
            <a:r>
              <a:rPr lang="en-US" b="1" dirty="0"/>
              <a:t> 2023).</a:t>
            </a:r>
            <a:br>
              <a:rPr lang="en-US" b="1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kegiatan</a:t>
            </a:r>
            <a:r>
              <a:rPr lang="en-US" dirty="0" smtClean="0"/>
              <a:t> </a:t>
            </a:r>
            <a:r>
              <a:rPr lang="en-US" dirty="0" err="1"/>
              <a:t>Pasar</a:t>
            </a:r>
            <a:r>
              <a:rPr lang="en-US" dirty="0"/>
              <a:t> </a:t>
            </a:r>
            <a:r>
              <a:rPr lang="en-US" dirty="0" err="1"/>
              <a:t>Krearif</a:t>
            </a:r>
            <a:r>
              <a:rPr lang="en-US" dirty="0"/>
              <a:t> 2023 </a:t>
            </a:r>
            <a:r>
              <a:rPr lang="en-US" dirty="0" err="1"/>
              <a:t>tersebut</a:t>
            </a:r>
            <a:r>
              <a:rPr lang="en-US" dirty="0"/>
              <a:t>, </a:t>
            </a:r>
            <a:r>
              <a:rPr lang="en-US" dirty="0" err="1"/>
              <a:t>sekitar</a:t>
            </a:r>
            <a:r>
              <a:rPr lang="en-US" dirty="0"/>
              <a:t> </a:t>
            </a:r>
            <a:r>
              <a:rPr lang="en-US" b="1" dirty="0"/>
              <a:t>300 </a:t>
            </a:r>
            <a:r>
              <a:rPr lang="en-US" b="1" dirty="0" err="1"/>
              <a:t>pelaku</a:t>
            </a:r>
            <a:r>
              <a:rPr lang="en-US" b="1" dirty="0"/>
              <a:t> </a:t>
            </a:r>
            <a:r>
              <a:rPr lang="en-US" b="1" dirty="0" err="1"/>
              <a:t>usaha</a:t>
            </a:r>
            <a:r>
              <a:rPr lang="en-US" b="1" dirty="0"/>
              <a:t> </a:t>
            </a:r>
            <a:r>
              <a:rPr lang="en-US" b="1" dirty="0" err="1"/>
              <a:t>turut</a:t>
            </a:r>
            <a:r>
              <a:rPr lang="en-US" b="1" dirty="0"/>
              <a:t> </a:t>
            </a:r>
            <a:r>
              <a:rPr lang="en-US" b="1" dirty="0" err="1"/>
              <a:t>serta</a:t>
            </a:r>
            <a:r>
              <a:rPr lang="en-US" b="1" dirty="0"/>
              <a:t>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masing-masing</a:t>
            </a:r>
            <a:r>
              <a:rPr lang="en-US" b="1" dirty="0"/>
              <a:t> </a:t>
            </a:r>
            <a:r>
              <a:rPr lang="en-US" b="1" dirty="0" err="1"/>
              <a:t>pelaku</a:t>
            </a:r>
            <a:r>
              <a:rPr lang="en-US" b="1" dirty="0"/>
              <a:t> </a:t>
            </a:r>
            <a:r>
              <a:rPr lang="en-US" b="1" dirty="0" err="1"/>
              <a:t>usaha</a:t>
            </a:r>
            <a:r>
              <a:rPr lang="en-US" b="1" dirty="0"/>
              <a:t> </a:t>
            </a:r>
            <a:r>
              <a:rPr lang="en-US" b="1" dirty="0" err="1"/>
              <a:t>mendapatkan</a:t>
            </a:r>
            <a:r>
              <a:rPr lang="en-US" b="1" dirty="0"/>
              <a:t> </a:t>
            </a:r>
            <a:r>
              <a:rPr lang="en-US" b="1" dirty="0" err="1"/>
              <a:t>bagian</a:t>
            </a:r>
            <a:r>
              <a:rPr lang="en-US" b="1" dirty="0"/>
              <a:t>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 smtClean="0"/>
              <a:t>mengajarkan</a:t>
            </a:r>
            <a:r>
              <a:rPr lang="en-US" b="1" dirty="0" smtClean="0"/>
              <a:t> </a:t>
            </a:r>
            <a:r>
              <a:rPr lang="en-US" b="1" dirty="0" err="1"/>
              <a:t>produknya</a:t>
            </a:r>
            <a:r>
              <a:rPr lang="en-US" b="1" dirty="0"/>
              <a:t> </a:t>
            </a:r>
            <a:r>
              <a:rPr lang="en-US" b="1" dirty="0" err="1"/>
              <a:t>selama</a:t>
            </a:r>
            <a:r>
              <a:rPr lang="en-US" b="1" dirty="0"/>
              <a:t> 10 </a:t>
            </a:r>
            <a:r>
              <a:rPr lang="en-US" b="1" dirty="0" err="1"/>
              <a:t>hari</a:t>
            </a:r>
            <a:r>
              <a:rPr lang="en-US" b="1" dirty="0"/>
              <a:t> di </a:t>
            </a:r>
            <a:r>
              <a:rPr lang="en-US" b="1" dirty="0" err="1"/>
              <a:t>tiap</a:t>
            </a:r>
            <a:r>
              <a:rPr lang="en-US" b="1" dirty="0"/>
              <a:t> mal </a:t>
            </a:r>
            <a:r>
              <a:rPr lang="en-US" b="1" dirty="0" err="1"/>
              <a:t>penyelenggara</a:t>
            </a:r>
            <a:r>
              <a:rPr lang="en-US" b="1" dirty="0"/>
              <a:t>.</a:t>
            </a:r>
            <a:br>
              <a:rPr lang="en-US" b="1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Masing-masing</a:t>
            </a:r>
            <a:r>
              <a:rPr lang="en-US" dirty="0" smtClean="0"/>
              <a:t> </a:t>
            </a:r>
            <a:r>
              <a:rPr lang="en-US" dirty="0" err="1"/>
              <a:t>peserta</a:t>
            </a:r>
            <a:r>
              <a:rPr lang="en-US" dirty="0"/>
              <a:t> </a:t>
            </a:r>
            <a:r>
              <a:rPr lang="en-US" dirty="0" err="1"/>
              <a:t>ikut</a:t>
            </a:r>
            <a:r>
              <a:rPr lang="en-US" dirty="0"/>
              <a:t> </a:t>
            </a:r>
            <a:r>
              <a:rPr lang="en-US" dirty="0" err="1"/>
              <a:t>pameran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10 </a:t>
            </a:r>
            <a:r>
              <a:rPr lang="en-US" dirty="0" err="1"/>
              <a:t>hari</a:t>
            </a:r>
            <a:r>
              <a:rPr lang="en-US" dirty="0"/>
              <a:t>. Ada 300 </a:t>
            </a:r>
            <a:r>
              <a:rPr lang="en-US" dirty="0" err="1"/>
              <a:t>pelaku</a:t>
            </a:r>
            <a:r>
              <a:rPr lang="en-US" dirty="0"/>
              <a:t> </a:t>
            </a:r>
            <a:r>
              <a:rPr lang="en-US" dirty="0" err="1"/>
              <a:t>usaha</a:t>
            </a:r>
            <a:r>
              <a:rPr lang="en-US" dirty="0"/>
              <a:t>, </a:t>
            </a:r>
            <a:r>
              <a:rPr lang="en-US" dirty="0" err="1"/>
              <a:t>mulai</a:t>
            </a:r>
            <a:r>
              <a:rPr lang="en-US" dirty="0"/>
              <a:t> fashion, </a:t>
            </a:r>
            <a:r>
              <a:rPr lang="en-US" dirty="0" err="1"/>
              <a:t>kraft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makan</a:t>
            </a:r>
            <a:r>
              <a:rPr lang="en-US" dirty="0"/>
              <a:t> </a:t>
            </a:r>
            <a:r>
              <a:rPr lang="en-US" dirty="0" err="1"/>
              <a:t>minuman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 smtClean="0"/>
              <a:t>kemasan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191410" y="208213"/>
            <a:ext cx="564635" cy="5133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293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175" y="193675"/>
            <a:ext cx="3605213" cy="1135063"/>
          </a:xfrm>
          <a:ln>
            <a:solidFill>
              <a:schemeClr val="accent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400" b="1" dirty="0" err="1"/>
              <a:t>Kisah</a:t>
            </a:r>
            <a:r>
              <a:rPr lang="en-US" sz="2400" b="1" dirty="0"/>
              <a:t> di </a:t>
            </a:r>
            <a:r>
              <a:rPr lang="en-US" sz="2400" b="1" dirty="0" err="1"/>
              <a:t>Balik</a:t>
            </a:r>
            <a:r>
              <a:rPr lang="en-US" sz="2400" b="1" dirty="0"/>
              <a:t> </a:t>
            </a:r>
            <a:r>
              <a:rPr lang="en-US" sz="2400" b="1" dirty="0" err="1"/>
              <a:t>Suksesnya</a:t>
            </a:r>
            <a:r>
              <a:rPr lang="en-US" sz="2400" b="1" dirty="0"/>
              <a:t> </a:t>
            </a:r>
            <a:r>
              <a:rPr lang="en-US" sz="2400" b="1" dirty="0" err="1"/>
              <a:t>Dua</a:t>
            </a:r>
            <a:r>
              <a:rPr lang="en-US" sz="2400" b="1" dirty="0"/>
              <a:t> </a:t>
            </a:r>
            <a:r>
              <a:rPr lang="en-US" sz="2400" b="1" dirty="0" err="1"/>
              <a:t>UMKM</a:t>
            </a:r>
            <a:r>
              <a:rPr lang="en-US" sz="2400" b="1" dirty="0"/>
              <a:t> Bandung yang </a:t>
            </a:r>
            <a:r>
              <a:rPr lang="en-US" sz="2400" b="1" dirty="0" err="1"/>
              <a:t>Menginspirasi</a:t>
            </a:r>
            <a:endParaRPr lang="en-US" sz="2400" dirty="0"/>
          </a:p>
        </p:txBody>
      </p:sp>
      <p:pic>
        <p:nvPicPr>
          <p:cNvPr id="1026" name="Picture 2" descr="Boboko Snac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43" y="1500838"/>
            <a:ext cx="6944291" cy="390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elaku usaha Boboko Snack dan Dhenisa Mozaik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964" y="942717"/>
            <a:ext cx="2950845" cy="191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Dhenisa Mozaik">
            <a:hlinkClick r:id="rId3"/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107" y="3062387"/>
            <a:ext cx="3110558" cy="23068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17305" y="5725320"/>
            <a:ext cx="6096000" cy="52835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>
              <a:lnSpc>
                <a:spcPts val="1725"/>
              </a:lnSpc>
              <a:spcAft>
                <a:spcPts val="800"/>
              </a:spcAft>
            </a:pPr>
            <a:r>
              <a:rPr lang="en-US" sz="1600" b="1" dirty="0" err="1" smtClean="0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Omzet</a:t>
            </a:r>
            <a:r>
              <a:rPr lang="en-US" sz="1600" b="1" dirty="0" smtClean="0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Boboko</a:t>
            </a:r>
            <a:r>
              <a:rPr lang="en-US" sz="1600" b="1" dirty="0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Snack </a:t>
            </a:r>
            <a:r>
              <a:rPr lang="en-US" sz="1600" b="1" dirty="0" err="1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mencapai</a:t>
            </a:r>
            <a:r>
              <a:rPr lang="en-US" sz="1600" b="1" dirty="0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Rp125</a:t>
            </a:r>
            <a:r>
              <a:rPr lang="en-US" sz="1600" b="1" dirty="0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juta</a:t>
            </a:r>
            <a:r>
              <a:rPr lang="en-US" sz="1600" b="1" dirty="0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per </a:t>
            </a:r>
            <a:r>
              <a:rPr lang="en-US" sz="1600" b="1" dirty="0" err="1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bulan</a:t>
            </a:r>
            <a:r>
              <a:rPr lang="en-US" sz="1600" b="1" dirty="0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dirty="0" err="1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Fantastisnya</a:t>
            </a:r>
            <a:r>
              <a:rPr lang="en-US" sz="1600" b="1" dirty="0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lagi</a:t>
            </a:r>
            <a:r>
              <a:rPr lang="en-US" sz="1600" b="1" dirty="0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pada</a:t>
            </a:r>
            <a:r>
              <a:rPr lang="en-US" sz="1600" b="1" dirty="0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Maret</a:t>
            </a:r>
            <a:r>
              <a:rPr lang="en-US" sz="1600" b="1" dirty="0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2019, </a:t>
            </a:r>
            <a:r>
              <a:rPr lang="en-US" sz="1600" b="1" dirty="0" err="1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omzetnya</a:t>
            </a:r>
            <a:r>
              <a:rPr lang="en-US" sz="1600" b="1" dirty="0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tembus</a:t>
            </a:r>
            <a:r>
              <a:rPr lang="en-US" sz="1600" b="1" dirty="0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Rp250</a:t>
            </a:r>
            <a:r>
              <a:rPr lang="en-US" sz="1600" b="1" dirty="0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juta</a:t>
            </a:r>
            <a:r>
              <a:rPr lang="en-US" sz="1600" b="1" dirty="0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per </a:t>
            </a:r>
            <a:r>
              <a:rPr lang="en-US" sz="1600" b="1" dirty="0" err="1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bulan</a:t>
            </a:r>
            <a:r>
              <a:rPr lang="en-US" sz="1600" b="1" dirty="0">
                <a:solidFill>
                  <a:srgbClr val="444444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18564" y="5444484"/>
            <a:ext cx="5502447" cy="964367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725"/>
              </a:lnSpc>
              <a:spcAft>
                <a:spcPts val="800"/>
              </a:spcAft>
            </a:pPr>
            <a:r>
              <a:rPr lang="en-US" sz="1600" b="1" dirty="0" err="1" smtClean="0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Pengrajin</a:t>
            </a:r>
            <a:r>
              <a:rPr lang="en-US" sz="1600" b="1" dirty="0" smtClean="0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600" b="1" dirty="0" smtClean="0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limbah</a:t>
            </a:r>
            <a:r>
              <a:rPr lang="en-US" sz="1600" b="1" dirty="0" smtClean="0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kaca</a:t>
            </a:r>
            <a:r>
              <a:rPr lang="en-US" sz="1600" b="1" dirty="0" smtClean="0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Dhenisa</a:t>
            </a:r>
            <a:r>
              <a:rPr lang="en-US" sz="1600" b="1" dirty="0" smtClean="0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Mozaik</a:t>
            </a:r>
            <a:r>
              <a:rPr lang="en-US" sz="1600" b="1" dirty="0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kini</a:t>
            </a:r>
            <a:r>
              <a:rPr lang="en-US" sz="1600" b="1" dirty="0" smtClean="0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US" sz="1600" b="1" dirty="0" smtClean="0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diburu</a:t>
            </a:r>
            <a:r>
              <a:rPr lang="en-US" sz="1600" b="1" dirty="0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1600" b="1" dirty="0" err="1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pencinta</a:t>
            </a:r>
            <a:r>
              <a:rPr lang="en-US" sz="1600" b="1" dirty="0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kreasi</a:t>
            </a:r>
            <a:r>
              <a:rPr lang="en-US" sz="1600" b="1" dirty="0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unik</a:t>
            </a:r>
            <a:r>
              <a:rPr lang="en-US" sz="1600" b="1" dirty="0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600" b="1" dirty="0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Belanda</a:t>
            </a:r>
            <a:r>
              <a:rPr lang="en-US" sz="1600" b="1" dirty="0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Turki</a:t>
            </a:r>
            <a:r>
              <a:rPr lang="en-US" sz="1600" b="1" dirty="0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Italia, Pakistan, Malaysia, Arab Saudi, Bangkok, Brunei </a:t>
            </a:r>
            <a:r>
              <a:rPr lang="en-US" sz="1600" b="1" dirty="0" err="1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Darrusalam</a:t>
            </a:r>
            <a:r>
              <a:rPr lang="en-US" sz="1600" b="1" dirty="0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1600" b="1" dirty="0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lainnya</a:t>
            </a:r>
            <a:r>
              <a:rPr lang="en-US" sz="1600" b="1" dirty="0">
                <a:solidFill>
                  <a:srgbClr val="444444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6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1191410" y="208213"/>
            <a:ext cx="564635" cy="5133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9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/>
          <p:nvPr/>
        </p:nvSpPr>
        <p:spPr>
          <a:xfrm>
            <a:off x="6961850" y="1538645"/>
            <a:ext cx="3796637" cy="4987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 err="1"/>
              <a:t>P</a:t>
            </a:r>
            <a:r>
              <a:rPr lang="en-US" dirty="0" err="1" smtClean="0"/>
              <a:t>engrajin</a:t>
            </a:r>
            <a:r>
              <a:rPr lang="en-US" dirty="0" smtClean="0"/>
              <a:t> </a:t>
            </a:r>
            <a:r>
              <a:rPr lang="en-US" dirty="0" err="1"/>
              <a:t>kaca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merek</a:t>
            </a:r>
            <a:r>
              <a:rPr lang="en-US" dirty="0"/>
              <a:t> </a:t>
            </a:r>
            <a:r>
              <a:rPr lang="en-US" dirty="0" err="1"/>
              <a:t>Dhenisa</a:t>
            </a:r>
            <a:r>
              <a:rPr lang="en-US" dirty="0"/>
              <a:t> </a:t>
            </a:r>
            <a:r>
              <a:rPr lang="en-US" dirty="0" err="1"/>
              <a:t>Mozaik</a:t>
            </a:r>
            <a:r>
              <a:rPr lang="en-US" dirty="0"/>
              <a:t>. </a:t>
            </a:r>
            <a:r>
              <a:rPr lang="en-US" dirty="0" err="1"/>
              <a:t>Ati</a:t>
            </a:r>
            <a:r>
              <a:rPr lang="en-US" dirty="0"/>
              <a:t> </a:t>
            </a:r>
            <a:r>
              <a:rPr lang="en-US" dirty="0" err="1" smtClean="0"/>
              <a:t>Sunarti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Suaminya</a:t>
            </a:r>
            <a:r>
              <a:rPr lang="en-US" dirty="0" smtClean="0"/>
              <a:t> </a:t>
            </a:r>
            <a:r>
              <a:rPr lang="en-US" dirty="0" err="1"/>
              <a:t>memulai</a:t>
            </a:r>
            <a:r>
              <a:rPr lang="en-US" dirty="0"/>
              <a:t> </a:t>
            </a:r>
            <a:r>
              <a:rPr lang="en-US" dirty="0" err="1"/>
              <a:t>usahanya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24 </a:t>
            </a:r>
            <a:r>
              <a:rPr lang="en-US" dirty="0" err="1"/>
              <a:t>Maret</a:t>
            </a:r>
            <a:r>
              <a:rPr lang="en-US" dirty="0"/>
              <a:t> 2014. </a:t>
            </a:r>
            <a:r>
              <a:rPr lang="en-US" dirty="0" err="1" smtClean="0"/>
              <a:t>Produk</a:t>
            </a:r>
            <a:r>
              <a:rPr lang="en-US" dirty="0" smtClean="0"/>
              <a:t> </a:t>
            </a:r>
            <a:r>
              <a:rPr lang="en-US" dirty="0"/>
              <a:t>yang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limbah</a:t>
            </a:r>
            <a:r>
              <a:rPr lang="en-US" dirty="0"/>
              <a:t> </a:t>
            </a:r>
            <a:r>
              <a:rPr lang="en-US" dirty="0" err="1"/>
              <a:t>kaca</a:t>
            </a:r>
            <a:r>
              <a:rPr lang="en-US" dirty="0"/>
              <a:t> </a:t>
            </a:r>
            <a:r>
              <a:rPr lang="en-US" dirty="0" err="1"/>
              <a:t>beragam</a:t>
            </a:r>
            <a:r>
              <a:rPr lang="en-US" dirty="0"/>
              <a:t>.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pot </a:t>
            </a:r>
            <a:r>
              <a:rPr lang="en-US" dirty="0" err="1"/>
              <a:t>tanah</a:t>
            </a:r>
            <a:r>
              <a:rPr lang="en-US" dirty="0"/>
              <a:t>, vas </a:t>
            </a:r>
            <a:r>
              <a:rPr lang="en-US" dirty="0" err="1"/>
              <a:t>bunga</a:t>
            </a:r>
            <a:r>
              <a:rPr lang="en-US" dirty="0"/>
              <a:t>, </a:t>
            </a:r>
            <a:r>
              <a:rPr lang="en-US" dirty="0" err="1"/>
              <a:t>hingga</a:t>
            </a:r>
            <a:r>
              <a:rPr lang="en-US" dirty="0"/>
              <a:t> </a:t>
            </a:r>
            <a:r>
              <a:rPr lang="en-US" dirty="0" err="1"/>
              <a:t>kaca</a:t>
            </a:r>
            <a:r>
              <a:rPr lang="en-US" dirty="0"/>
              <a:t> </a:t>
            </a:r>
            <a:r>
              <a:rPr lang="en-US" dirty="0" err="1"/>
              <a:t>siap</a:t>
            </a:r>
            <a:r>
              <a:rPr lang="en-US" dirty="0"/>
              <a:t> </a:t>
            </a:r>
            <a:r>
              <a:rPr lang="en-US" dirty="0" err="1"/>
              <a:t>pakai</a:t>
            </a:r>
            <a:r>
              <a:rPr lang="en-US" dirty="0" smtClean="0"/>
              <a:t>.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/>
              <a:t>menyusun</a:t>
            </a:r>
            <a:r>
              <a:rPr lang="en-US" dirty="0"/>
              <a:t> </a:t>
            </a:r>
            <a:r>
              <a:rPr lang="en-US" dirty="0" err="1"/>
              <a:t>potongan</a:t>
            </a:r>
            <a:r>
              <a:rPr lang="en-US" dirty="0"/>
              <a:t> </a:t>
            </a:r>
            <a:r>
              <a:rPr lang="en-US" dirty="0" err="1"/>
              <a:t>kaca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karya</a:t>
            </a:r>
            <a:r>
              <a:rPr lang="en-US" dirty="0"/>
              <a:t> </a:t>
            </a:r>
            <a:r>
              <a:rPr lang="en-US" dirty="0" err="1"/>
              <a:t>unik</a:t>
            </a:r>
            <a:r>
              <a:rPr lang="en-US" dirty="0"/>
              <a:t> yang </a:t>
            </a:r>
            <a:r>
              <a:rPr lang="en-US" dirty="0" err="1"/>
              <a:t>istimewa</a:t>
            </a:r>
            <a:r>
              <a:rPr lang="en-US" dirty="0"/>
              <a:t>.</a:t>
            </a:r>
          </a:p>
          <a:p>
            <a:r>
              <a:rPr lang="en-US" dirty="0"/>
              <a:t>"</a:t>
            </a:r>
            <a:r>
              <a:rPr lang="en-US" dirty="0" err="1"/>
              <a:t>Awalnya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percaya</a:t>
            </a:r>
            <a:r>
              <a:rPr lang="en-US" dirty="0"/>
              <a:t> </a:t>
            </a:r>
            <a:r>
              <a:rPr lang="en-US" dirty="0" err="1"/>
              <a:t>diri</a:t>
            </a:r>
            <a:r>
              <a:rPr lang="en-US" dirty="0"/>
              <a:t>.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dipajang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kerajinan</a:t>
            </a:r>
            <a:r>
              <a:rPr lang="en-US" b="1" dirty="0"/>
              <a:t> </a:t>
            </a:r>
            <a:r>
              <a:rPr lang="en-US" b="1" dirty="0" err="1"/>
              <a:t>mozaik</a:t>
            </a:r>
            <a:r>
              <a:rPr lang="en-US" b="1" dirty="0"/>
              <a:t> </a:t>
            </a:r>
            <a:r>
              <a:rPr lang="en-US" b="1" dirty="0" err="1"/>
              <a:t>cermin</a:t>
            </a:r>
            <a:r>
              <a:rPr lang="en-US" b="1" dirty="0"/>
              <a:t>) </a:t>
            </a:r>
            <a:r>
              <a:rPr lang="en-US" dirty="0"/>
              <a:t>orang </a:t>
            </a:r>
            <a:r>
              <a:rPr lang="en-US" dirty="0" err="1"/>
              <a:t>justru</a:t>
            </a:r>
            <a:r>
              <a:rPr lang="en-US" dirty="0"/>
              <a:t> </a:t>
            </a:r>
            <a:r>
              <a:rPr lang="en-US" dirty="0" err="1"/>
              <a:t>tertarik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yang </a:t>
            </a:r>
            <a:r>
              <a:rPr lang="en-US" dirty="0" err="1"/>
              <a:t>pesan</a:t>
            </a:r>
            <a:r>
              <a:rPr lang="en-US" dirty="0"/>
              <a:t>."</a:t>
            </a:r>
          </a:p>
          <a:p>
            <a:r>
              <a:rPr lang="en-US" b="1" dirty="0" err="1" smtClean="0"/>
              <a:t>kini</a:t>
            </a:r>
            <a:r>
              <a:rPr lang="en-US" b="1" dirty="0" smtClean="0"/>
              <a:t> </a:t>
            </a:r>
            <a:r>
              <a:rPr lang="en-US" b="1" dirty="0" err="1"/>
              <a:t>Dhenisa</a:t>
            </a:r>
            <a:r>
              <a:rPr lang="en-US" b="1" dirty="0"/>
              <a:t> </a:t>
            </a:r>
            <a:r>
              <a:rPr lang="en-US" b="1" dirty="0" err="1"/>
              <a:t>Mozaik</a:t>
            </a:r>
            <a:r>
              <a:rPr lang="en-US" b="1" dirty="0"/>
              <a:t> </a:t>
            </a:r>
            <a:r>
              <a:rPr lang="en-US" b="1" dirty="0" err="1"/>
              <a:t>banyak</a:t>
            </a:r>
            <a:r>
              <a:rPr lang="en-US" b="1" dirty="0"/>
              <a:t> </a:t>
            </a:r>
            <a:r>
              <a:rPr lang="en-US" b="1" dirty="0" err="1"/>
              <a:t>diburu</a:t>
            </a:r>
            <a:r>
              <a:rPr lang="en-US" b="1" dirty="0"/>
              <a:t> para </a:t>
            </a:r>
            <a:r>
              <a:rPr lang="en-US" b="1" dirty="0" err="1"/>
              <a:t>pencinta</a:t>
            </a:r>
            <a:r>
              <a:rPr lang="en-US" b="1" dirty="0"/>
              <a:t> </a:t>
            </a:r>
            <a:r>
              <a:rPr lang="en-US" b="1" dirty="0" err="1"/>
              <a:t>kreasi</a:t>
            </a:r>
            <a:r>
              <a:rPr lang="en-US" b="1" dirty="0"/>
              <a:t> </a:t>
            </a:r>
            <a:r>
              <a:rPr lang="en-US" b="1" dirty="0" err="1"/>
              <a:t>unik</a:t>
            </a:r>
            <a:r>
              <a:rPr lang="en-US" b="1" dirty="0"/>
              <a:t> </a:t>
            </a:r>
            <a:r>
              <a:rPr lang="en-US" b="1" dirty="0" err="1"/>
              <a:t>dari</a:t>
            </a:r>
            <a:r>
              <a:rPr lang="en-US" b="1" dirty="0"/>
              <a:t> </a:t>
            </a:r>
            <a:r>
              <a:rPr lang="en-US" b="1" dirty="0" err="1"/>
              <a:t>Belanda</a:t>
            </a:r>
            <a:r>
              <a:rPr lang="en-US" b="1" dirty="0"/>
              <a:t>, </a:t>
            </a:r>
            <a:r>
              <a:rPr lang="en-US" b="1" dirty="0" err="1"/>
              <a:t>Turki</a:t>
            </a:r>
            <a:r>
              <a:rPr lang="en-US" b="1" dirty="0"/>
              <a:t>, Italia, Pakistan, Malaysia, Arab Saudi, Bangkok, Brunei </a:t>
            </a:r>
            <a:r>
              <a:rPr lang="en-US" b="1" dirty="0" err="1"/>
              <a:t>Darrusalam</a:t>
            </a:r>
            <a:r>
              <a:rPr lang="en-US" b="1" dirty="0"/>
              <a:t>,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lainnya</a:t>
            </a:r>
            <a:endParaRPr b="1" dirty="0"/>
          </a:p>
        </p:txBody>
      </p:sp>
      <p:sp>
        <p:nvSpPr>
          <p:cNvPr id="342" name="Google Shape;342;p50"/>
          <p:cNvSpPr txBox="1">
            <a:spLocks noGrp="1"/>
          </p:cNvSpPr>
          <p:nvPr>
            <p:ph type="subTitle" idx="3"/>
          </p:nvPr>
        </p:nvSpPr>
        <p:spPr>
          <a:xfrm>
            <a:off x="1163013" y="2030041"/>
            <a:ext cx="4276941" cy="46708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1800" dirty="0" err="1">
                <a:solidFill>
                  <a:schemeClr val="tx1"/>
                </a:solidFill>
              </a:rPr>
              <a:t>Dimulai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dari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usaha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dapur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rumahan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Boboko</a:t>
            </a:r>
            <a:r>
              <a:rPr lang="en-US" sz="1800" dirty="0">
                <a:solidFill>
                  <a:schemeClr val="tx1"/>
                </a:solidFill>
              </a:rPr>
              <a:t> Snack (</a:t>
            </a:r>
            <a:r>
              <a:rPr lang="en-US" sz="1800" dirty="0" err="1">
                <a:solidFill>
                  <a:schemeClr val="tx1"/>
                </a:solidFill>
              </a:rPr>
              <a:t>merek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sebelumnya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Jank</a:t>
            </a:r>
            <a:r>
              <a:rPr lang="en-US" sz="1800" dirty="0">
                <a:solidFill>
                  <a:schemeClr val="tx1"/>
                </a:solidFill>
              </a:rPr>
              <a:t> Snack) </a:t>
            </a:r>
            <a:r>
              <a:rPr lang="en-US" sz="1800" b="1" dirty="0" err="1">
                <a:solidFill>
                  <a:schemeClr val="tx1"/>
                </a:solidFill>
              </a:rPr>
              <a:t>milik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Irpan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Salim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pada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awal</a:t>
            </a:r>
            <a:r>
              <a:rPr lang="en-US" sz="1800" b="1" dirty="0">
                <a:solidFill>
                  <a:schemeClr val="tx1"/>
                </a:solidFill>
              </a:rPr>
              <a:t> November 2015. </a:t>
            </a:r>
            <a:r>
              <a:rPr lang="en-US" sz="1800" b="1" dirty="0" err="1">
                <a:solidFill>
                  <a:schemeClr val="tx1"/>
                </a:solidFill>
              </a:rPr>
              <a:t>Pria</a:t>
            </a:r>
            <a:r>
              <a:rPr lang="en-US" sz="1800" b="1" dirty="0">
                <a:solidFill>
                  <a:schemeClr val="tx1"/>
                </a:solidFill>
              </a:rPr>
              <a:t> yang </a:t>
            </a:r>
            <a:r>
              <a:rPr lang="en-US" sz="1800" b="1" dirty="0" err="1">
                <a:solidFill>
                  <a:schemeClr val="tx1"/>
                </a:solidFill>
              </a:rPr>
              <a:t>akrab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disapa</a:t>
            </a:r>
            <a:r>
              <a:rPr lang="en-US" sz="1800" b="1" dirty="0">
                <a:solidFill>
                  <a:schemeClr val="tx1"/>
                </a:solidFill>
              </a:rPr>
              <a:t> Ivan </a:t>
            </a:r>
            <a:r>
              <a:rPr lang="en-US" sz="1800" b="1" dirty="0" err="1">
                <a:solidFill>
                  <a:schemeClr val="tx1"/>
                </a:solidFill>
              </a:rPr>
              <a:t>ini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menjual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produk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makanan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ringan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khas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Sunda</a:t>
            </a:r>
            <a:r>
              <a:rPr lang="en-US" sz="1800" b="1" dirty="0">
                <a:solidFill>
                  <a:schemeClr val="tx1"/>
                </a:solidFill>
              </a:rPr>
              <a:t> (</a:t>
            </a:r>
            <a:r>
              <a:rPr lang="en-US" sz="1800" b="1" dirty="0" err="1">
                <a:solidFill>
                  <a:schemeClr val="tx1"/>
                </a:solidFill>
              </a:rPr>
              <a:t>Sundanese</a:t>
            </a:r>
            <a:r>
              <a:rPr lang="en-US" sz="1800" b="1" dirty="0">
                <a:solidFill>
                  <a:schemeClr val="tx1"/>
                </a:solidFill>
              </a:rPr>
              <a:t> Snack).</a:t>
            </a:r>
          </a:p>
          <a:p>
            <a:r>
              <a:rPr lang="en-US" sz="1800" b="1" dirty="0" err="1">
                <a:solidFill>
                  <a:schemeClr val="tx1"/>
                </a:solidFill>
              </a:rPr>
              <a:t>Titik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terbawahnya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saat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penjualannya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anjlok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sekitar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Februari</a:t>
            </a:r>
            <a:r>
              <a:rPr lang="en-US" sz="1800" b="1" dirty="0">
                <a:solidFill>
                  <a:schemeClr val="tx1"/>
                </a:solidFill>
              </a:rPr>
              <a:t> 2018 </a:t>
            </a:r>
            <a:r>
              <a:rPr lang="en-US" sz="1800" b="1" dirty="0" err="1">
                <a:solidFill>
                  <a:schemeClr val="tx1"/>
                </a:solidFill>
              </a:rPr>
              <a:t>karena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dia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harus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menarik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semua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barangnya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dipasaran</a:t>
            </a:r>
            <a:r>
              <a:rPr lang="en-US" sz="1800" b="1" dirty="0">
                <a:solidFill>
                  <a:schemeClr val="tx1"/>
                </a:solidFill>
              </a:rPr>
              <a:t>, </a:t>
            </a:r>
            <a:r>
              <a:rPr lang="en-US" sz="1800" dirty="0" err="1">
                <a:solidFill>
                  <a:schemeClr val="tx1"/>
                </a:solidFill>
              </a:rPr>
              <a:t>untuk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mengganti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merek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dan</a:t>
            </a:r>
            <a:r>
              <a:rPr lang="en-US" sz="1800" dirty="0">
                <a:solidFill>
                  <a:schemeClr val="tx1"/>
                </a:solidFill>
              </a:rPr>
              <a:t> packaging. </a:t>
            </a:r>
            <a:r>
              <a:rPr lang="en-US" sz="1800" dirty="0" err="1">
                <a:solidFill>
                  <a:schemeClr val="tx1"/>
                </a:solidFill>
              </a:rPr>
              <a:t>Namun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kondisi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itu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justru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tak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membuat</a:t>
            </a:r>
            <a:r>
              <a:rPr lang="en-US" sz="1800" dirty="0">
                <a:solidFill>
                  <a:schemeClr val="tx1"/>
                </a:solidFill>
              </a:rPr>
              <a:t> Ivan </a:t>
            </a:r>
            <a:r>
              <a:rPr lang="en-US" sz="1800" dirty="0" err="1">
                <a:solidFill>
                  <a:schemeClr val="tx1"/>
                </a:solidFill>
              </a:rPr>
              <a:t>patah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semangat</a:t>
            </a:r>
            <a:r>
              <a:rPr lang="en-US" sz="1800" dirty="0">
                <a:solidFill>
                  <a:schemeClr val="tx1"/>
                </a:solidFill>
              </a:rPr>
              <a:t>. </a:t>
            </a:r>
            <a:r>
              <a:rPr lang="en-US" sz="1800" dirty="0" err="1">
                <a:solidFill>
                  <a:schemeClr val="tx1"/>
                </a:solidFill>
              </a:rPr>
              <a:t>Buktinya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omzet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Boboko</a:t>
            </a:r>
            <a:r>
              <a:rPr lang="en-US" sz="1800" dirty="0">
                <a:solidFill>
                  <a:schemeClr val="tx1"/>
                </a:solidFill>
              </a:rPr>
              <a:t> Snack </a:t>
            </a:r>
            <a:r>
              <a:rPr lang="en-US" sz="1800" dirty="0" err="1">
                <a:solidFill>
                  <a:schemeClr val="tx1"/>
                </a:solidFill>
              </a:rPr>
              <a:t>mencapai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Rp125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juta</a:t>
            </a:r>
            <a:r>
              <a:rPr lang="en-US" sz="1800" dirty="0">
                <a:solidFill>
                  <a:schemeClr val="tx1"/>
                </a:solidFill>
              </a:rPr>
              <a:t> per </a:t>
            </a:r>
            <a:r>
              <a:rPr lang="en-US" sz="1800" dirty="0" err="1">
                <a:solidFill>
                  <a:schemeClr val="tx1"/>
                </a:solidFill>
              </a:rPr>
              <a:t>bulan</a:t>
            </a:r>
            <a:r>
              <a:rPr lang="en-US" sz="1800" dirty="0">
                <a:solidFill>
                  <a:schemeClr val="tx1"/>
                </a:solidFill>
              </a:rPr>
              <a:t>. </a:t>
            </a:r>
            <a:r>
              <a:rPr lang="en-US" sz="1800" b="1" dirty="0" err="1">
                <a:solidFill>
                  <a:schemeClr val="tx1"/>
                </a:solidFill>
              </a:rPr>
              <a:t>Fantastisnya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lagi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pada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Maret</a:t>
            </a:r>
            <a:r>
              <a:rPr lang="en-US" sz="1800" b="1" dirty="0">
                <a:solidFill>
                  <a:schemeClr val="tx1"/>
                </a:solidFill>
              </a:rPr>
              <a:t> 2019, </a:t>
            </a:r>
            <a:r>
              <a:rPr lang="en-US" sz="1800" b="1" dirty="0" err="1">
                <a:solidFill>
                  <a:schemeClr val="tx1"/>
                </a:solidFill>
              </a:rPr>
              <a:t>omzetnya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tembus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Rp250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juta</a:t>
            </a:r>
            <a:r>
              <a:rPr lang="en-US" sz="1800" b="1" dirty="0">
                <a:solidFill>
                  <a:schemeClr val="tx1"/>
                </a:solidFill>
              </a:rPr>
              <a:t> per </a:t>
            </a:r>
            <a:r>
              <a:rPr lang="en-US" sz="1800" b="1" dirty="0" err="1">
                <a:solidFill>
                  <a:schemeClr val="tx1"/>
                </a:solidFill>
              </a:rPr>
              <a:t>bulan</a:t>
            </a:r>
            <a:r>
              <a:rPr lang="en-US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43" name="Google Shape;343;p50"/>
          <p:cNvSpPr txBox="1">
            <a:spLocks noGrp="1"/>
          </p:cNvSpPr>
          <p:nvPr>
            <p:ph type="subTitle" idx="1"/>
          </p:nvPr>
        </p:nvSpPr>
        <p:spPr>
          <a:xfrm>
            <a:off x="1163013" y="1379852"/>
            <a:ext cx="3876799" cy="49885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-US" sz="2400" dirty="0" smtClean="0"/>
              <a:t>Usaha </a:t>
            </a:r>
            <a:r>
              <a:rPr lang="en-US" sz="2400" dirty="0" err="1" smtClean="0"/>
              <a:t>Boboko</a:t>
            </a:r>
            <a:r>
              <a:rPr lang="en-US" sz="2400" dirty="0" smtClean="0"/>
              <a:t> </a:t>
            </a:r>
            <a:r>
              <a:rPr lang="en-US" sz="2400" dirty="0"/>
              <a:t>Snack</a:t>
            </a:r>
            <a:endParaRPr sz="2400" dirty="0"/>
          </a:p>
        </p:txBody>
      </p:sp>
      <p:sp>
        <p:nvSpPr>
          <p:cNvPr id="344" name="Google Shape;344;p50"/>
          <p:cNvSpPr txBox="1">
            <a:spLocks noGrp="1"/>
          </p:cNvSpPr>
          <p:nvPr>
            <p:ph type="subTitle" idx="2"/>
          </p:nvPr>
        </p:nvSpPr>
        <p:spPr>
          <a:xfrm>
            <a:off x="7376188" y="977699"/>
            <a:ext cx="3837775" cy="402153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 err="1"/>
              <a:t>Raup</a:t>
            </a:r>
            <a:r>
              <a:rPr lang="en-US" sz="1800" dirty="0"/>
              <a:t> </a:t>
            </a:r>
            <a:r>
              <a:rPr lang="en-US" sz="1800" dirty="0" err="1"/>
              <a:t>Untung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Pecahan</a:t>
            </a:r>
            <a:r>
              <a:rPr lang="en-US" sz="1800" dirty="0"/>
              <a:t> </a:t>
            </a:r>
            <a:r>
              <a:rPr lang="en-US" sz="1800" dirty="0" err="1"/>
              <a:t>Kaca</a:t>
            </a:r>
            <a:endParaRPr lang="en-US" sz="1800" dirty="0"/>
          </a:p>
        </p:txBody>
      </p:sp>
      <p:sp>
        <p:nvSpPr>
          <p:cNvPr id="9" name="Google Shape;344;p50"/>
          <p:cNvSpPr txBox="1">
            <a:spLocks noGrp="1"/>
          </p:cNvSpPr>
          <p:nvPr>
            <p:ph type="subTitle" idx="2"/>
          </p:nvPr>
        </p:nvSpPr>
        <p:spPr>
          <a:xfrm>
            <a:off x="6902587" y="192269"/>
            <a:ext cx="3855900" cy="56123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-US" sz="2400" dirty="0" smtClean="0"/>
              <a:t>Usaha </a:t>
            </a:r>
            <a:r>
              <a:rPr lang="en-US" sz="2400" dirty="0" err="1" smtClean="0"/>
              <a:t>Dhenisa</a:t>
            </a:r>
            <a:r>
              <a:rPr lang="en-US" sz="2400" dirty="0" smtClean="0"/>
              <a:t> </a:t>
            </a:r>
            <a:r>
              <a:rPr lang="en-US" sz="2400" dirty="0" err="1"/>
              <a:t>Mozaik</a:t>
            </a:r>
            <a:endParaRPr sz="24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99255" y="192269"/>
            <a:ext cx="3872770" cy="105074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 smtClean="0"/>
              <a:t>Kisah</a:t>
            </a:r>
            <a:r>
              <a:rPr lang="en-US" sz="2400" b="1" dirty="0" smtClean="0"/>
              <a:t> di </a:t>
            </a:r>
            <a:r>
              <a:rPr lang="en-US" sz="2400" b="1" dirty="0" err="1" smtClean="0"/>
              <a:t>Balik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Suksesnya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Dua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UMKM</a:t>
            </a:r>
            <a:r>
              <a:rPr lang="en-US" sz="2400" b="1" dirty="0" smtClean="0"/>
              <a:t> Bandung yang </a:t>
            </a:r>
            <a:r>
              <a:rPr lang="en-US" sz="2400" b="1" dirty="0" err="1" smtClean="0"/>
              <a:t>Menginspirasi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11191410" y="208213"/>
            <a:ext cx="564635" cy="5133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8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1"/>
          <p:cNvPicPr preferRelativeResize="0"/>
          <p:nvPr/>
        </p:nvPicPr>
        <p:blipFill rotWithShape="1">
          <a:blip r:embed="rId3">
            <a:alphaModFix/>
          </a:blip>
          <a:srcRect l="14543" r="32321"/>
          <a:stretch/>
        </p:blipFill>
        <p:spPr>
          <a:xfrm flipH="1">
            <a:off x="7427579" y="1977084"/>
            <a:ext cx="3564271" cy="31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744" y="1977084"/>
            <a:ext cx="4359712" cy="3532484"/>
          </a:xfrm>
          <a:prstGeom prst="rect">
            <a:avLst/>
          </a:prstGeom>
        </p:spPr>
      </p:pic>
      <p:sp>
        <p:nvSpPr>
          <p:cNvPr id="199" name="Google Shape;199;p41"/>
          <p:cNvSpPr/>
          <p:nvPr/>
        </p:nvSpPr>
        <p:spPr>
          <a:xfrm>
            <a:off x="6410930" y="765599"/>
            <a:ext cx="621199" cy="522205"/>
          </a:xfrm>
          <a:custGeom>
            <a:avLst/>
            <a:gdLst/>
            <a:ahLst/>
            <a:cxnLst/>
            <a:rect l="l" t="t" r="r" b="b"/>
            <a:pathLst>
              <a:path w="15029" h="12634" extrusionOk="0">
                <a:moveTo>
                  <a:pt x="10155" y="885"/>
                </a:moveTo>
                <a:cubicBezTo>
                  <a:pt x="10393" y="885"/>
                  <a:pt x="10643" y="915"/>
                  <a:pt x="10901" y="977"/>
                </a:cubicBezTo>
                <a:cubicBezTo>
                  <a:pt x="10586" y="2332"/>
                  <a:pt x="9546" y="2994"/>
                  <a:pt x="8475" y="3025"/>
                </a:cubicBezTo>
                <a:lnTo>
                  <a:pt x="8444" y="3025"/>
                </a:lnTo>
                <a:cubicBezTo>
                  <a:pt x="8192" y="3025"/>
                  <a:pt x="7971" y="2994"/>
                  <a:pt x="7719" y="2899"/>
                </a:cubicBezTo>
                <a:cubicBezTo>
                  <a:pt x="8009" y="1661"/>
                  <a:pt x="8937" y="885"/>
                  <a:pt x="10155" y="885"/>
                </a:cubicBezTo>
                <a:close/>
                <a:moveTo>
                  <a:pt x="9924" y="4348"/>
                </a:moveTo>
                <a:cubicBezTo>
                  <a:pt x="10271" y="4443"/>
                  <a:pt x="11122" y="5262"/>
                  <a:pt x="11122" y="6648"/>
                </a:cubicBezTo>
                <a:cubicBezTo>
                  <a:pt x="11122" y="7247"/>
                  <a:pt x="10996" y="7845"/>
                  <a:pt x="10807" y="8381"/>
                </a:cubicBezTo>
                <a:cubicBezTo>
                  <a:pt x="10744" y="8538"/>
                  <a:pt x="10555" y="8664"/>
                  <a:pt x="10397" y="8664"/>
                </a:cubicBezTo>
                <a:cubicBezTo>
                  <a:pt x="10176" y="8664"/>
                  <a:pt x="9956" y="8475"/>
                  <a:pt x="9956" y="8223"/>
                </a:cubicBezTo>
                <a:cubicBezTo>
                  <a:pt x="9956" y="8066"/>
                  <a:pt x="10807" y="6050"/>
                  <a:pt x="9641" y="5136"/>
                </a:cubicBezTo>
                <a:cubicBezTo>
                  <a:pt x="9546" y="5073"/>
                  <a:pt x="9483" y="4947"/>
                  <a:pt x="9483" y="4789"/>
                </a:cubicBezTo>
                <a:cubicBezTo>
                  <a:pt x="9483" y="4569"/>
                  <a:pt x="9704" y="4348"/>
                  <a:pt x="9924" y="4348"/>
                </a:cubicBezTo>
                <a:close/>
                <a:moveTo>
                  <a:pt x="10176" y="1"/>
                </a:moveTo>
                <a:cubicBezTo>
                  <a:pt x="8948" y="1"/>
                  <a:pt x="7688" y="631"/>
                  <a:pt x="7089" y="2048"/>
                </a:cubicBezTo>
                <a:cubicBezTo>
                  <a:pt x="6711" y="1450"/>
                  <a:pt x="6270" y="1166"/>
                  <a:pt x="5734" y="914"/>
                </a:cubicBezTo>
                <a:cubicBezTo>
                  <a:pt x="5659" y="879"/>
                  <a:pt x="5588" y="863"/>
                  <a:pt x="5522" y="863"/>
                </a:cubicBezTo>
                <a:cubicBezTo>
                  <a:pt x="5118" y="863"/>
                  <a:pt x="4923" y="1449"/>
                  <a:pt x="5356" y="1639"/>
                </a:cubicBezTo>
                <a:cubicBezTo>
                  <a:pt x="5986" y="1954"/>
                  <a:pt x="6459" y="2363"/>
                  <a:pt x="6711" y="3151"/>
                </a:cubicBezTo>
                <a:cubicBezTo>
                  <a:pt x="6207" y="2836"/>
                  <a:pt x="5797" y="2489"/>
                  <a:pt x="5199" y="2489"/>
                </a:cubicBezTo>
                <a:cubicBezTo>
                  <a:pt x="4537" y="2521"/>
                  <a:pt x="3718" y="2868"/>
                  <a:pt x="2993" y="3529"/>
                </a:cubicBezTo>
                <a:cubicBezTo>
                  <a:pt x="0" y="6491"/>
                  <a:pt x="3182" y="12634"/>
                  <a:pt x="5514" y="12634"/>
                </a:cubicBezTo>
                <a:cubicBezTo>
                  <a:pt x="5829" y="12634"/>
                  <a:pt x="6144" y="12571"/>
                  <a:pt x="6427" y="12350"/>
                </a:cubicBezTo>
                <a:cubicBezTo>
                  <a:pt x="6821" y="12098"/>
                  <a:pt x="7050" y="11972"/>
                  <a:pt x="7278" y="11972"/>
                </a:cubicBezTo>
                <a:cubicBezTo>
                  <a:pt x="7506" y="11972"/>
                  <a:pt x="7735" y="12098"/>
                  <a:pt x="8129" y="12350"/>
                </a:cubicBezTo>
                <a:cubicBezTo>
                  <a:pt x="8412" y="12571"/>
                  <a:pt x="8727" y="12634"/>
                  <a:pt x="9042" y="12634"/>
                </a:cubicBezTo>
                <a:cubicBezTo>
                  <a:pt x="11594" y="12634"/>
                  <a:pt x="15028" y="5325"/>
                  <a:pt x="10712" y="2899"/>
                </a:cubicBezTo>
                <a:cubicBezTo>
                  <a:pt x="11405" y="2237"/>
                  <a:pt x="11815" y="1261"/>
                  <a:pt x="11815" y="662"/>
                </a:cubicBezTo>
                <a:cubicBezTo>
                  <a:pt x="11815" y="505"/>
                  <a:pt x="11720" y="347"/>
                  <a:pt x="11563" y="284"/>
                </a:cubicBezTo>
                <a:cubicBezTo>
                  <a:pt x="11090" y="127"/>
                  <a:pt x="10649" y="1"/>
                  <a:pt x="101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Oval 4"/>
          <p:cNvSpPr/>
          <p:nvPr/>
        </p:nvSpPr>
        <p:spPr>
          <a:xfrm>
            <a:off x="11191410" y="208213"/>
            <a:ext cx="564635" cy="5133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6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685925" y="1471614"/>
            <a:ext cx="8883042" cy="5243511"/>
          </a:xfrm>
          <a:ln>
            <a:solidFill>
              <a:schemeClr val="accent2">
                <a:lumMod val="50000"/>
              </a:schemeClr>
            </a:solidFill>
          </a:ln>
        </p:spPr>
        <p:txBody>
          <a:bodyPr/>
          <a:lstStyle/>
          <a:p>
            <a:pPr algn="ctr"/>
            <a:r>
              <a:rPr lang="id-ID" sz="1800" dirty="0"/>
              <a:t>BAB VI PEMBERDAYAAN</a:t>
            </a:r>
            <a:endParaRPr lang="en-US" sz="1800" dirty="0"/>
          </a:p>
          <a:p>
            <a:pPr algn="ctr"/>
            <a:r>
              <a:rPr lang="id-ID" sz="1800" dirty="0"/>
              <a:t>Pasal </a:t>
            </a:r>
            <a:r>
              <a:rPr lang="id-ID" sz="1800" dirty="0" smtClean="0"/>
              <a:t>15</a:t>
            </a:r>
            <a:endParaRPr lang="en-US" sz="1800" dirty="0" smtClean="0"/>
          </a:p>
          <a:p>
            <a:pPr algn="ctr"/>
            <a:endParaRPr lang="en-US" sz="1800" dirty="0"/>
          </a:p>
          <a:p>
            <a:pPr lvl="0" algn="l">
              <a:lnSpc>
                <a:spcPct val="100000"/>
              </a:lnSpc>
            </a:pPr>
            <a:r>
              <a:rPr lang="id-ID" sz="1800" dirty="0"/>
              <a:t>kebersamaan dilakukan </a:t>
            </a:r>
            <a:r>
              <a:rPr lang="id-ID" sz="1800" b="1" dirty="0"/>
              <a:t>untuk menumbuhkan dan </a:t>
            </a:r>
            <a:r>
              <a:rPr lang="id-ID" sz="1800" b="1" dirty="0" smtClean="0"/>
              <a:t>me</a:t>
            </a:r>
            <a:r>
              <a:rPr lang="en-US" sz="1800" b="1" dirty="0" smtClean="0"/>
              <a:t>n</a:t>
            </a:r>
            <a:r>
              <a:rPr lang="id-ID" sz="1800" b="1" dirty="0" smtClean="0"/>
              <a:t>ingkatkan </a:t>
            </a:r>
            <a:r>
              <a:rPr lang="id-ID" sz="1800" b="1" dirty="0"/>
              <a:t>kemampuan usaha mikro, kecil, dan menengah menjadi usaha yang tangguh dan berdaya saing tinggi.</a:t>
            </a:r>
            <a:endParaRPr lang="en-US" sz="1800" b="1" dirty="0"/>
          </a:p>
          <a:p>
            <a:pPr lvl="0" algn="l">
              <a:lnSpc>
                <a:spcPct val="100000"/>
              </a:lnSpc>
            </a:pPr>
            <a:r>
              <a:rPr lang="id-ID" sz="1800" b="1" dirty="0"/>
              <a:t>Kebijakan pemberdayaan</a:t>
            </a:r>
            <a:r>
              <a:rPr lang="id-ID" sz="1800" dirty="0"/>
              <a:t> dilakukan melalui :</a:t>
            </a:r>
            <a:endParaRPr lang="en-US" sz="1800" dirty="0"/>
          </a:p>
          <a:p>
            <a:pPr lvl="1" algn="l"/>
            <a:r>
              <a:rPr lang="id-ID" sz="1800" dirty="0"/>
              <a:t>menumbuhkan </a:t>
            </a:r>
            <a:r>
              <a:rPr lang="id-ID" sz="1800" b="1" dirty="0"/>
              <a:t>kemandirian</a:t>
            </a:r>
            <a:r>
              <a:rPr lang="id-ID" sz="1800" dirty="0"/>
              <a:t> kebersamaan dan</a:t>
            </a:r>
            <a:r>
              <a:rPr lang="id-ID" sz="1800" b="1" dirty="0"/>
              <a:t> kewirausahaan untuk berkarya </a:t>
            </a:r>
            <a:r>
              <a:rPr lang="id-ID" sz="1800" dirty="0"/>
              <a:t>dengan prakarsa sendiri;</a:t>
            </a:r>
            <a:endParaRPr lang="en-US" sz="1800" dirty="0"/>
          </a:p>
          <a:p>
            <a:pPr lvl="1" algn="l"/>
            <a:r>
              <a:rPr lang="id-ID" sz="1800" dirty="0"/>
              <a:t>perwujudan</a:t>
            </a:r>
            <a:r>
              <a:rPr lang="id-ID" sz="1800" b="1" dirty="0"/>
              <a:t> kebijakan publik yang transparan</a:t>
            </a:r>
            <a:r>
              <a:rPr lang="id-ID" sz="1800" dirty="0"/>
              <a:t>, </a:t>
            </a:r>
            <a:r>
              <a:rPr lang="id-ID" sz="1800" dirty="0" smtClean="0"/>
              <a:t>akuntabel</a:t>
            </a:r>
            <a:r>
              <a:rPr lang="en-US" sz="1800" dirty="0" smtClean="0"/>
              <a:t> (</a:t>
            </a:r>
            <a:r>
              <a:rPr lang="en-US" sz="1800" dirty="0" err="1" smtClean="0"/>
              <a:t>bertanggungjawab</a:t>
            </a:r>
            <a:r>
              <a:rPr lang="en-US" sz="1800" dirty="0" smtClean="0"/>
              <a:t>)</a:t>
            </a:r>
            <a:r>
              <a:rPr lang="id-ID" sz="1800" dirty="0" smtClean="0"/>
              <a:t>, </a:t>
            </a:r>
            <a:r>
              <a:rPr lang="id-ID" sz="1800" dirty="0"/>
              <a:t>dan </a:t>
            </a:r>
            <a:r>
              <a:rPr lang="id-ID" sz="1800" b="1" dirty="0"/>
              <a:t>berkeadilan</a:t>
            </a:r>
            <a:r>
              <a:rPr lang="id-ID" sz="1800" dirty="0"/>
              <a:t>;</a:t>
            </a:r>
            <a:endParaRPr lang="en-US" sz="1800" dirty="0"/>
          </a:p>
          <a:p>
            <a:pPr lvl="1" algn="l"/>
            <a:r>
              <a:rPr lang="id-ID" sz="1800" b="1" dirty="0"/>
              <a:t>pengembangan usaha berbasis potensi Daerah</a:t>
            </a:r>
            <a:r>
              <a:rPr lang="id-ID" sz="1800" dirty="0"/>
              <a:t> dan</a:t>
            </a:r>
            <a:r>
              <a:rPr lang="id-ID" sz="1800" b="1" dirty="0"/>
              <a:t> beroreintasi pasar sesuai dengan kompetensi usaha mikro, kecil, dan menengah;</a:t>
            </a:r>
            <a:endParaRPr lang="en-US" sz="1800" b="1" dirty="0"/>
          </a:p>
          <a:p>
            <a:pPr lvl="1" algn="l"/>
            <a:r>
              <a:rPr lang="id-ID" sz="1800" b="1" dirty="0"/>
              <a:t>peningkatan daya saing usaha</a:t>
            </a:r>
            <a:r>
              <a:rPr lang="id-ID" sz="1800" dirty="0"/>
              <a:t>; dan</a:t>
            </a:r>
            <a:endParaRPr lang="en-US" sz="1800" dirty="0"/>
          </a:p>
          <a:p>
            <a:pPr lvl="1" algn="l"/>
            <a:r>
              <a:rPr lang="id-ID" sz="1800" dirty="0"/>
              <a:t>penyelenggaraan </a:t>
            </a:r>
            <a:r>
              <a:rPr lang="id-ID" sz="1800" b="1" dirty="0"/>
              <a:t>perencanaan dan pengendalian pengawasan secara terpadu</a:t>
            </a:r>
            <a:r>
              <a:rPr lang="id-ID" sz="1800" dirty="0"/>
              <a:t>.</a:t>
            </a:r>
            <a:endParaRPr lang="en-US" sz="1800" dirty="0"/>
          </a:p>
          <a:p>
            <a:pPr marL="0" indent="0" algn="l">
              <a:buNone/>
            </a:pP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62627" y="242889"/>
            <a:ext cx="7810011" cy="985836"/>
          </a:xfrm>
          <a:ln>
            <a:solidFill>
              <a:schemeClr val="accent2">
                <a:lumMod val="50000"/>
              </a:schemeClr>
            </a:solidFill>
          </a:ln>
        </p:spPr>
        <p:txBody>
          <a:bodyPr/>
          <a:lstStyle/>
          <a:p>
            <a:pPr algn="ctr"/>
            <a:r>
              <a:rPr lang="id-ID" sz="1600" b="1" dirty="0" smtClean="0"/>
              <a:t>PERATURAN DAERAH KOTA BANDUNG </a:t>
            </a:r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id-ID" sz="1600" b="1" dirty="0" smtClean="0"/>
              <a:t>NO M O R : 2 3 T A H U N 2 0 0 9</a:t>
            </a:r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id-ID" sz="1600" b="1" dirty="0" smtClean="0"/>
              <a:t>T E N T A N G</a:t>
            </a:r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id-ID" sz="1600" b="1" dirty="0" smtClean="0"/>
              <a:t>USARA MIKRO, KEC I L, DA N MENENGAH </a:t>
            </a:r>
            <a:endParaRPr lang="en-US" sz="1600" b="1" dirty="0"/>
          </a:p>
        </p:txBody>
      </p:sp>
      <p:sp>
        <p:nvSpPr>
          <p:cNvPr id="4" name="Oval 3"/>
          <p:cNvSpPr/>
          <p:nvPr/>
        </p:nvSpPr>
        <p:spPr>
          <a:xfrm>
            <a:off x="11191410" y="208213"/>
            <a:ext cx="564635" cy="5133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5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428750" y="1928813"/>
            <a:ext cx="9011630" cy="3971925"/>
          </a:xfrm>
          <a:ln>
            <a:solidFill>
              <a:schemeClr val="accent2">
                <a:lumMod val="50000"/>
              </a:schemeClr>
            </a:solidFill>
          </a:ln>
        </p:spPr>
        <p:txBody>
          <a:bodyPr/>
          <a:lstStyle/>
          <a:p>
            <a:pPr algn="ctr"/>
            <a:r>
              <a:rPr lang="id-ID" sz="2000" dirty="0"/>
              <a:t>BAB VI </a:t>
            </a:r>
            <a:r>
              <a:rPr lang="id-ID" sz="2000" dirty="0" smtClean="0"/>
              <a:t>PEMBERDAYAAN</a:t>
            </a:r>
            <a:endParaRPr lang="en-US" sz="2000" dirty="0"/>
          </a:p>
          <a:p>
            <a:pPr algn="ctr"/>
            <a:r>
              <a:rPr lang="id-ID" sz="2000" dirty="0" smtClean="0"/>
              <a:t>Pasal 16</a:t>
            </a:r>
            <a:endParaRPr lang="en-US" sz="2000" dirty="0" smtClean="0"/>
          </a:p>
          <a:p>
            <a:pPr algn="ctr"/>
            <a:endParaRPr lang="en-US" sz="2000" dirty="0"/>
          </a:p>
          <a:p>
            <a:pPr marL="0" indent="0" algn="l">
              <a:buNone/>
            </a:pPr>
            <a:r>
              <a:rPr lang="en-US" sz="2000" dirty="0" smtClean="0"/>
              <a:t>    </a:t>
            </a:r>
            <a:r>
              <a:rPr lang="id-ID" sz="2000" b="1" dirty="0" smtClean="0"/>
              <a:t>Tujuan </a:t>
            </a:r>
            <a:r>
              <a:rPr lang="id-ID" sz="2000" b="1" dirty="0"/>
              <a:t>pemberdayaan usaha mikro, kecil, dan menengah :</a:t>
            </a:r>
            <a:endParaRPr lang="en-US" sz="2000" b="1" dirty="0"/>
          </a:p>
          <a:p>
            <a:pPr lvl="0" algn="l"/>
            <a:r>
              <a:rPr lang="id-ID" sz="2000" b="1" dirty="0"/>
              <a:t>mewujudkan struktur perekonomian Daerah yang seimbang, berkembang</a:t>
            </a:r>
            <a:r>
              <a:rPr lang="id-ID" sz="2000" dirty="0"/>
              <a:t>, dan berkeadilan;</a:t>
            </a:r>
            <a:endParaRPr lang="en-US" sz="2000" dirty="0"/>
          </a:p>
          <a:p>
            <a:pPr lvl="0" algn="l"/>
            <a:r>
              <a:rPr lang="id-ID" sz="2000" b="1" dirty="0"/>
              <a:t>menumbuhkan dan mengembangkan kemampuan usaha mikro, kecil dan menengah menjadi usaha yang tangguh dan mandiri;</a:t>
            </a:r>
            <a:r>
              <a:rPr lang="id-ID" sz="2000" dirty="0"/>
              <a:t> dan</a:t>
            </a:r>
            <a:endParaRPr lang="en-US" sz="2000" dirty="0"/>
          </a:p>
          <a:p>
            <a:pPr lvl="0" algn="l"/>
            <a:r>
              <a:rPr lang="id-ID" sz="2000" b="1" dirty="0" smtClean="0"/>
              <a:t>me</a:t>
            </a:r>
            <a:r>
              <a:rPr lang="en-US" sz="2000" b="1" dirty="0" smtClean="0"/>
              <a:t>n</a:t>
            </a:r>
            <a:r>
              <a:rPr lang="id-ID" sz="2000" b="1" dirty="0" smtClean="0"/>
              <a:t>ingkatkan </a:t>
            </a:r>
            <a:r>
              <a:rPr lang="id-ID" sz="2000" b="1" dirty="0"/>
              <a:t>peran usaha mikro, kecil dan menengah dalam pembangunan Daerah, menciptakan lapangan kerja, pemerataan pendapatan, pertumbuhan ekonomi, dan pengentasan rakyat dari kemiskinan.</a:t>
            </a:r>
            <a:endParaRPr lang="en-US" sz="2000" b="1" dirty="0"/>
          </a:p>
          <a:p>
            <a:pPr algn="l"/>
            <a:endParaRPr lang="en-US" sz="1400" dirty="0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862627" y="185739"/>
            <a:ext cx="7938598" cy="1200150"/>
          </a:xfrm>
          <a:ln>
            <a:solidFill>
              <a:schemeClr val="accent2">
                <a:lumMod val="50000"/>
              </a:schemeClr>
            </a:solidFill>
          </a:ln>
        </p:spPr>
        <p:txBody>
          <a:bodyPr/>
          <a:lstStyle/>
          <a:p>
            <a:pPr algn="ctr"/>
            <a:r>
              <a:rPr lang="id-ID" sz="2000" b="1" dirty="0" smtClean="0"/>
              <a:t>PERATURAN DAERAH KOTA BANDUNG 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id-ID" sz="2000" b="1" dirty="0" smtClean="0"/>
              <a:t>NO M O R : 2 3 T A H U N 2 0 0 9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id-ID" sz="2000" b="1" dirty="0" smtClean="0"/>
              <a:t>T E N T A N G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id-ID" sz="2000" b="1" dirty="0" smtClean="0"/>
              <a:t>USARA MIKRO, KE C I L, DA N MENENGAH </a:t>
            </a:r>
            <a:endParaRPr lang="en-US" sz="2000" b="1" dirty="0"/>
          </a:p>
        </p:txBody>
      </p:sp>
      <p:sp>
        <p:nvSpPr>
          <p:cNvPr id="5" name="Oval 4"/>
          <p:cNvSpPr/>
          <p:nvPr/>
        </p:nvSpPr>
        <p:spPr>
          <a:xfrm>
            <a:off x="11191410" y="208213"/>
            <a:ext cx="564635" cy="5133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08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091816" y="1924428"/>
            <a:ext cx="10162949" cy="4319209"/>
          </a:xfrm>
        </p:spPr>
        <p:txBody>
          <a:bodyPr/>
          <a:lstStyle/>
          <a:p>
            <a:pPr marL="0" indent="0">
              <a:buNone/>
            </a:pPr>
            <a:r>
              <a:rPr lang="id-ID" sz="2000" dirty="0" smtClean="0"/>
              <a:t>Pasal </a:t>
            </a:r>
            <a:r>
              <a:rPr lang="id-ID" sz="2000" dirty="0"/>
              <a:t>6</a:t>
            </a:r>
            <a:endParaRPr lang="en-US" sz="2000" dirty="0"/>
          </a:p>
          <a:p>
            <a:pPr lvl="0" algn="l"/>
            <a:r>
              <a:rPr lang="id-ID" sz="2000" b="1" dirty="0"/>
              <a:t>Kriteria Usaha Mikro </a:t>
            </a:r>
            <a:r>
              <a:rPr lang="id-ID" sz="2000" dirty="0"/>
              <a:t>adalah :</a:t>
            </a:r>
            <a:endParaRPr lang="en-US" sz="2000" dirty="0"/>
          </a:p>
          <a:p>
            <a:pPr lvl="1" algn="l"/>
            <a:r>
              <a:rPr lang="id-ID" sz="2000" dirty="0"/>
              <a:t>memiliki</a:t>
            </a:r>
            <a:r>
              <a:rPr lang="id-ID" sz="2000" b="1" dirty="0"/>
              <a:t> kekayaan bersih paling banyak Rp. 50.000.000,00</a:t>
            </a:r>
            <a:r>
              <a:rPr lang="id-ID" sz="2000" dirty="0"/>
              <a:t> (lima puluh </a:t>
            </a:r>
            <a:r>
              <a:rPr lang="id-ID" sz="2000" dirty="0" smtClean="0"/>
              <a:t>juta </a:t>
            </a:r>
            <a:r>
              <a:rPr lang="id-ID" sz="2000" dirty="0"/>
              <a:t>rupiah) tidak termasuk tanah dan bangunan tempat usaha; atau</a:t>
            </a:r>
            <a:endParaRPr lang="en-US" sz="2000" dirty="0"/>
          </a:p>
          <a:p>
            <a:pPr lvl="1" algn="l"/>
            <a:r>
              <a:rPr lang="id-ID" sz="2000" b="1" dirty="0"/>
              <a:t>memiliki hasil penjualan tahunan paling banyak Rp. </a:t>
            </a:r>
            <a:r>
              <a:rPr lang="id-ID" sz="2000" b="1" dirty="0" smtClean="0"/>
              <a:t>30</a:t>
            </a:r>
            <a:r>
              <a:rPr lang="en-US" sz="2000" b="1" dirty="0" smtClean="0"/>
              <a:t>0</a:t>
            </a:r>
            <a:r>
              <a:rPr lang="id-ID" sz="2000" b="1" dirty="0" smtClean="0"/>
              <a:t>.000.000,00</a:t>
            </a:r>
            <a:r>
              <a:rPr lang="id-ID" sz="2000" dirty="0" smtClean="0"/>
              <a:t> </a:t>
            </a:r>
            <a:r>
              <a:rPr lang="id-ID" sz="2000" dirty="0"/>
              <a:t>(tiga </a:t>
            </a:r>
            <a:r>
              <a:rPr lang="en-US" sz="2000" dirty="0" err="1" smtClean="0"/>
              <a:t>ratus</a:t>
            </a:r>
            <a:r>
              <a:rPr lang="id-ID" sz="2000" dirty="0" smtClean="0"/>
              <a:t> juta </a:t>
            </a:r>
            <a:r>
              <a:rPr lang="id-ID" sz="2000" dirty="0"/>
              <a:t>rupiah).</a:t>
            </a:r>
            <a:endParaRPr lang="en-US" sz="2000" dirty="0"/>
          </a:p>
          <a:p>
            <a:pPr lvl="0" algn="l"/>
            <a:r>
              <a:rPr lang="id-ID" sz="2000" b="1" dirty="0"/>
              <a:t>Kriteria Usaha Kecil </a:t>
            </a:r>
            <a:r>
              <a:rPr lang="id-ID" sz="2000" dirty="0"/>
              <a:t>adalah sebagai berikut :</a:t>
            </a:r>
            <a:endParaRPr lang="en-US" sz="2000" dirty="0"/>
          </a:p>
          <a:p>
            <a:pPr lvl="1" algn="l"/>
            <a:r>
              <a:rPr lang="id-ID" sz="2000" b="1" dirty="0"/>
              <a:t>memiliki kekayaan bersih lebih dari Rp. 50.000.000,00 (lima puluh juta rupiah) sampai dengan paling banyak Rp. 500.000.000,00 (lima ratus juta rupiah) tidak termasuk tanah  dan bangunan tempat usaha; atau</a:t>
            </a:r>
            <a:endParaRPr lang="en-US" sz="2000" b="1" dirty="0"/>
          </a:p>
          <a:p>
            <a:pPr lvl="1" algn="l"/>
            <a:r>
              <a:rPr lang="id-ID" sz="2000" dirty="0"/>
              <a:t>memiliki </a:t>
            </a:r>
            <a:r>
              <a:rPr lang="id-ID" sz="2000" b="1" dirty="0"/>
              <a:t>hasil penjualan tahunan lebih dari Rp. 300.000.000,00 (tiga ratus juta rupiah) sampai dengan paling banyak Rp. 2.500.000.000,00 </a:t>
            </a:r>
            <a:r>
              <a:rPr lang="id-ID" sz="2000" dirty="0"/>
              <a:t>(dua milyar lima  ratus  juta  rupiah</a:t>
            </a:r>
            <a:r>
              <a:rPr lang="id-ID" sz="2000" dirty="0" smtClean="0"/>
              <a:t>).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1816" y="542925"/>
            <a:ext cx="10162950" cy="1028700"/>
          </a:xfrm>
        </p:spPr>
        <p:txBody>
          <a:bodyPr/>
          <a:lstStyle/>
          <a:p>
            <a:pPr algn="ctr"/>
            <a:r>
              <a:rPr lang="id-ID" sz="2000" b="1" dirty="0"/>
              <a:t>PERATURAN DAERAH KOTA BANDUNG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id-ID" sz="2000" b="1" dirty="0"/>
              <a:t>NO M O R : 2 3 T A H U N 2 0 0 9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id-ID" sz="2000" b="1" dirty="0"/>
              <a:t>T E N T A N G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id-ID" sz="2000" b="1" dirty="0"/>
              <a:t>USARA MIKRO, KE C I L, DA N MENENGAH </a:t>
            </a:r>
            <a:endParaRPr lang="en-US" sz="2000" dirty="0"/>
          </a:p>
        </p:txBody>
      </p:sp>
      <p:sp>
        <p:nvSpPr>
          <p:cNvPr id="4" name="Oval 3"/>
          <p:cNvSpPr/>
          <p:nvPr/>
        </p:nvSpPr>
        <p:spPr>
          <a:xfrm>
            <a:off x="11191410" y="208213"/>
            <a:ext cx="564635" cy="5133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091816" y="1924428"/>
            <a:ext cx="10162949" cy="4319209"/>
          </a:xfrm>
        </p:spPr>
        <p:txBody>
          <a:bodyPr/>
          <a:lstStyle/>
          <a:p>
            <a:r>
              <a:rPr lang="id-ID" dirty="0"/>
              <a:t> </a:t>
            </a:r>
            <a:endParaRPr lang="en-US" dirty="0"/>
          </a:p>
          <a:p>
            <a:pPr algn="l"/>
            <a:r>
              <a:rPr lang="id-ID" sz="2000" dirty="0" smtClean="0"/>
              <a:t>Kriteria </a:t>
            </a:r>
            <a:r>
              <a:rPr lang="id-ID" sz="2000" dirty="0"/>
              <a:t>Usaha Menengah adalah :</a:t>
            </a:r>
            <a:endParaRPr lang="en-US" sz="2000" dirty="0"/>
          </a:p>
          <a:p>
            <a:pPr lvl="1" algn="l"/>
            <a:r>
              <a:rPr lang="id-ID" sz="2000" dirty="0"/>
              <a:t>memiliki </a:t>
            </a:r>
            <a:r>
              <a:rPr lang="id-ID" sz="2000" b="1" dirty="0"/>
              <a:t>kekayaan bersih lebih dari Rp. 500.000.000,00 (lima ratus juta rupiah) sampai dengan paling banyak Rp. 10.000.00.000,00 (sepuluh milyar rupiah)</a:t>
            </a:r>
            <a:r>
              <a:rPr lang="id-ID" sz="2000" dirty="0"/>
              <a:t> tidak termasuk tanah dan bangunan tempat usaha; atau</a:t>
            </a:r>
            <a:endParaRPr lang="en-US" sz="2000" dirty="0"/>
          </a:p>
          <a:p>
            <a:pPr lvl="1" algn="l"/>
            <a:r>
              <a:rPr lang="id-ID" sz="2000" b="1" dirty="0"/>
              <a:t>memiliki hasil penjualan tahunan lebih dari Rp. 2.500.000.000,00 </a:t>
            </a:r>
            <a:r>
              <a:rPr lang="id-ID" sz="2000" dirty="0"/>
              <a:t>(dua milyar lima ratus juta rupiah)</a:t>
            </a:r>
            <a:r>
              <a:rPr lang="id-ID" sz="2000" b="1" dirty="0"/>
              <a:t> sampai dengan paling banyak Rp. 50.000.000.000,00 </a:t>
            </a:r>
            <a:r>
              <a:rPr lang="id-ID" sz="2000" dirty="0"/>
              <a:t>(lima sepuluh milyar rupiah).</a:t>
            </a:r>
            <a:endParaRPr lang="en-US" sz="2000" dirty="0"/>
          </a:p>
          <a:p>
            <a:pPr lvl="0" algn="l"/>
            <a:r>
              <a:rPr lang="id-ID" sz="2000" dirty="0"/>
              <a:t>Kriteria sebagaimana dimaksud pada ayat (1) huruf a dan huruf b, ayat (2) huruf a dan huruf b serta ayat (3) huruf a dan huruf b nilai nominalnya dapat diubah sesuai dengan perkembangan perekonomian dengan berpedoman pada peraturan perundang-undangan.</a:t>
            </a:r>
            <a:endParaRPr lang="en-US" sz="2000" dirty="0"/>
          </a:p>
          <a:p>
            <a:pPr algn="l"/>
            <a:r>
              <a:rPr lang="id-ID" sz="2000" b="1" dirty="0"/>
              <a:t>Perubahan nilai nominal sebagaimana dimaksud pada ayat (4) ditetapkan lebih lanjut oleh Walikota.</a:t>
            </a:r>
            <a:endParaRPr lang="en-US" sz="20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1816" y="542925"/>
            <a:ext cx="10162950" cy="1028700"/>
          </a:xfrm>
        </p:spPr>
        <p:txBody>
          <a:bodyPr/>
          <a:lstStyle/>
          <a:p>
            <a:pPr algn="ctr"/>
            <a:r>
              <a:rPr lang="id-ID" sz="2000" b="1" dirty="0"/>
              <a:t>PERATURAN DAERAH KOTA BANDUNG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id-ID" sz="2000" b="1" dirty="0"/>
              <a:t>NO M O R : 2 3 T A H U N 2 0 0 9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id-ID" sz="2000" b="1" dirty="0"/>
              <a:t>T E N T A N G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id-ID" sz="2000" b="1" dirty="0"/>
              <a:t>USARA MIKRO, KE C I L, DA N MENENGAH </a:t>
            </a:r>
            <a:endParaRPr lang="en-US" sz="2000" dirty="0"/>
          </a:p>
        </p:txBody>
      </p:sp>
      <p:sp>
        <p:nvSpPr>
          <p:cNvPr id="4" name="Oval 3"/>
          <p:cNvSpPr/>
          <p:nvPr/>
        </p:nvSpPr>
        <p:spPr>
          <a:xfrm>
            <a:off x="11191410" y="208213"/>
            <a:ext cx="564635" cy="5133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48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>
            <a:spLocks noGrp="1"/>
          </p:cNvSpPr>
          <p:nvPr>
            <p:ph type="title"/>
          </p:nvPr>
        </p:nvSpPr>
        <p:spPr>
          <a:xfrm>
            <a:off x="801629" y="240964"/>
            <a:ext cx="4214200" cy="712258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/>
            <a:r>
              <a:rPr lang="en" sz="2400" b="1" dirty="0" smtClean="0"/>
              <a:t>UMKM dalam Week end Market </a:t>
            </a:r>
            <a:br>
              <a:rPr lang="en" sz="2400" b="1" dirty="0" smtClean="0"/>
            </a:br>
            <a:r>
              <a:rPr lang="en" sz="2400" b="1" dirty="0" smtClean="0"/>
              <a:t>di kota Bandung </a:t>
            </a:r>
            <a:endParaRPr sz="2400" b="1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709" y="1050592"/>
            <a:ext cx="4518670" cy="3034434"/>
          </a:xfrm>
          <a:prstGeom prst="rect">
            <a:avLst/>
          </a:prstGeom>
        </p:spPr>
      </p:pic>
      <p:sp>
        <p:nvSpPr>
          <p:cNvPr id="2" name="Subtit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63849" y="1050592"/>
            <a:ext cx="3589982" cy="320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UMKM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merupakan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 Salah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satu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bagian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dari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regulasi</a:t>
            </a:r>
            <a:r>
              <a:rPr lang="en-US" sz="1800" dirty="0" smtClean="0">
                <a:solidFill>
                  <a:srgbClr val="323233"/>
                </a:solidFill>
                <a:latin typeface="Open Sans"/>
              </a:rPr>
              <a:t>/</a:t>
            </a:r>
            <a:r>
              <a:rPr lang="en-US" sz="1800" dirty="0" err="1" smtClean="0">
                <a:solidFill>
                  <a:srgbClr val="323233"/>
                </a:solidFill>
                <a:latin typeface="Open Sans"/>
              </a:rPr>
              <a:t>pengelolaan</a:t>
            </a:r>
            <a:r>
              <a:rPr lang="en-US" sz="1800" dirty="0" smtClean="0">
                <a:solidFill>
                  <a:srgbClr val="323233"/>
                </a:solidFill>
                <a:latin typeface="Open Sans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pergerakan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kekuatan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ekonomi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berbasis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masyarakat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kegiatan-kegiatan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UMKM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 yang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kreatif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dan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inovatif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serta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berbasis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potensi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lokal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merupakan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salah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satu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dari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upaya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menghadirkan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ketahanan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ekonomi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kerakyatan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  <a:t/>
            </a:r>
            <a:b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323233"/>
                </a:solidFill>
                <a:effectLst/>
                <a:latin typeface="Open Sans"/>
              </a:rPr>
            </a:b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Subtitle 1"/>
          <p:cNvSpPr txBox="1">
            <a:spLocks noChangeArrowheads="1"/>
          </p:cNvSpPr>
          <p:nvPr/>
        </p:nvSpPr>
        <p:spPr bwMode="auto">
          <a:xfrm>
            <a:off x="6898951" y="4319948"/>
            <a:ext cx="4810239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lvl="0" indent="-22860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lvl="1" indent="-2286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lvl="2" indent="-2286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lvl="3" indent="-2286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lvl="4" indent="-2286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lvl="5" indent="-2286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lvl="6" indent="-2286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lvl="7" indent="-2286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lvl="8" indent="-2286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 err="1"/>
              <a:t>Kepala</a:t>
            </a:r>
            <a:r>
              <a:rPr lang="en-US" sz="1600" b="1" dirty="0"/>
              <a:t> </a:t>
            </a:r>
            <a:r>
              <a:rPr lang="en-US" sz="1600" b="1" dirty="0" err="1"/>
              <a:t>Dinas</a:t>
            </a:r>
            <a:r>
              <a:rPr lang="en-US" sz="1600" b="1" dirty="0"/>
              <a:t> </a:t>
            </a:r>
            <a:r>
              <a:rPr lang="en-US" sz="1600" b="1" dirty="0" err="1"/>
              <a:t>Koperasi</a:t>
            </a:r>
            <a:r>
              <a:rPr lang="en-US" sz="1600" b="1" dirty="0"/>
              <a:t> Usaha </a:t>
            </a:r>
            <a:r>
              <a:rPr lang="en-US" sz="1600" b="1" dirty="0" err="1"/>
              <a:t>Mikro</a:t>
            </a:r>
            <a:r>
              <a:rPr lang="en-US" sz="1600" b="1" dirty="0"/>
              <a:t> Kecil </a:t>
            </a:r>
            <a:r>
              <a:rPr lang="en-US" sz="1600" b="1" dirty="0" err="1"/>
              <a:t>dan</a:t>
            </a:r>
            <a:r>
              <a:rPr lang="en-US" sz="1600" b="1" dirty="0"/>
              <a:t> </a:t>
            </a:r>
            <a:r>
              <a:rPr lang="en-US" sz="1600" b="1" dirty="0" err="1"/>
              <a:t>Menengah</a:t>
            </a:r>
            <a:r>
              <a:rPr lang="en-US" sz="1600" b="1" dirty="0"/>
              <a:t> (</a:t>
            </a:r>
            <a:r>
              <a:rPr lang="en-US" sz="1600" b="1" dirty="0" err="1"/>
              <a:t>UMKM</a:t>
            </a:r>
            <a:r>
              <a:rPr lang="en-US" sz="1600" b="1" dirty="0"/>
              <a:t>) Kota Bandung, </a:t>
            </a:r>
            <a:r>
              <a:rPr lang="en-US" sz="1600" b="1" dirty="0" err="1"/>
              <a:t>Atet</a:t>
            </a:r>
            <a:r>
              <a:rPr lang="en-US" sz="1600" b="1" dirty="0"/>
              <a:t> </a:t>
            </a:r>
            <a:r>
              <a:rPr lang="en-US" sz="1600" b="1" dirty="0" err="1"/>
              <a:t>Dendi</a:t>
            </a:r>
            <a:r>
              <a:rPr lang="en-US" sz="1600" b="1" dirty="0"/>
              <a:t> </a:t>
            </a:r>
            <a:r>
              <a:rPr lang="en-US" sz="1600" dirty="0" err="1"/>
              <a:t>Handiman</a:t>
            </a:r>
            <a:r>
              <a:rPr lang="en-US" sz="1600" dirty="0"/>
              <a:t> </a:t>
            </a:r>
            <a:r>
              <a:rPr lang="en-US" sz="1600" dirty="0" err="1"/>
              <a:t>mengatakan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acara</a:t>
            </a:r>
            <a:r>
              <a:rPr lang="en-US" sz="1600" dirty="0"/>
              <a:t> </a:t>
            </a:r>
            <a:r>
              <a:rPr lang="en-US" sz="1600" dirty="0" err="1"/>
              <a:t>dimaksud</a:t>
            </a:r>
            <a:r>
              <a:rPr lang="en-US" sz="1600" dirty="0"/>
              <a:t> </a:t>
            </a:r>
            <a:r>
              <a:rPr lang="en-US" sz="1600" dirty="0" err="1"/>
              <a:t>dilaksanakan</a:t>
            </a:r>
            <a:r>
              <a:rPr lang="en-US" sz="1600" dirty="0"/>
              <a:t> </a:t>
            </a:r>
            <a:r>
              <a:rPr lang="en-US" sz="1600" b="1" dirty="0" err="1"/>
              <a:t>untuk</a:t>
            </a:r>
            <a:r>
              <a:rPr lang="en-US" sz="1600" b="1" dirty="0"/>
              <a:t> </a:t>
            </a:r>
            <a:r>
              <a:rPr lang="en-US" sz="1600" b="1" dirty="0" err="1"/>
              <a:t>membantu</a:t>
            </a:r>
            <a:r>
              <a:rPr lang="en-US" sz="1600" b="1" dirty="0"/>
              <a:t> </a:t>
            </a:r>
            <a:r>
              <a:rPr lang="en-US" sz="1600" b="1" dirty="0" err="1"/>
              <a:t>pemasaran</a:t>
            </a:r>
            <a:r>
              <a:rPr lang="en-US" sz="1600" b="1" dirty="0"/>
              <a:t> </a:t>
            </a:r>
            <a:r>
              <a:rPr lang="en-US" sz="1600" b="1" dirty="0" err="1"/>
              <a:t>UMKM</a:t>
            </a:r>
            <a:r>
              <a:rPr lang="en-US" sz="1600" b="1" dirty="0"/>
              <a:t> </a:t>
            </a:r>
            <a:r>
              <a:rPr lang="en-US" sz="1600" b="1" dirty="0" err="1"/>
              <a:t>sehingga</a:t>
            </a:r>
            <a:r>
              <a:rPr lang="en-US" sz="1600" b="1" dirty="0"/>
              <a:t> </a:t>
            </a:r>
            <a:r>
              <a:rPr lang="en-US" sz="1600" b="1" dirty="0" err="1"/>
              <a:t>upaya</a:t>
            </a:r>
            <a:r>
              <a:rPr lang="en-US" sz="1600" b="1" dirty="0"/>
              <a:t> </a:t>
            </a:r>
            <a:r>
              <a:rPr lang="en-US" sz="1600" b="1" dirty="0" err="1"/>
              <a:t>pengenalan</a:t>
            </a:r>
            <a:r>
              <a:rPr lang="en-US" sz="1600" b="1" dirty="0"/>
              <a:t> </a:t>
            </a:r>
            <a:r>
              <a:rPr lang="en-US" sz="1600" b="1" dirty="0" err="1"/>
              <a:t>dan</a:t>
            </a:r>
            <a:r>
              <a:rPr lang="en-US" sz="1600" b="1" dirty="0"/>
              <a:t> </a:t>
            </a:r>
            <a:r>
              <a:rPr lang="en-US" sz="1600" b="1" dirty="0" err="1"/>
              <a:t>berujung</a:t>
            </a:r>
            <a:r>
              <a:rPr lang="en-US" sz="1600" b="1" dirty="0"/>
              <a:t> </a:t>
            </a:r>
            <a:r>
              <a:rPr lang="en-US" sz="1600" b="1" dirty="0" err="1"/>
              <a:t>pada</a:t>
            </a:r>
            <a:r>
              <a:rPr lang="en-US" sz="1600" b="1" dirty="0"/>
              <a:t> </a:t>
            </a:r>
            <a:r>
              <a:rPr lang="en-US" sz="1600" b="1" dirty="0" err="1"/>
              <a:t>peningkatan</a:t>
            </a:r>
            <a:r>
              <a:rPr lang="en-US" sz="1600" b="1" dirty="0"/>
              <a:t> </a:t>
            </a:r>
            <a:r>
              <a:rPr lang="en-US" sz="1600" b="1" dirty="0" err="1"/>
              <a:t>omzet</a:t>
            </a:r>
            <a:r>
              <a:rPr lang="en-US" sz="1600" b="1" dirty="0"/>
              <a:t> </a:t>
            </a:r>
            <a:r>
              <a:rPr lang="en-US" sz="1600" b="1" dirty="0" err="1"/>
              <a:t>penjualan</a:t>
            </a:r>
            <a:r>
              <a:rPr lang="en-US" sz="1600" b="1" dirty="0"/>
              <a:t> </a:t>
            </a:r>
            <a:r>
              <a:rPr lang="en-US" sz="1600" b="1" dirty="0" err="1"/>
              <a:t>produk</a:t>
            </a:r>
            <a:r>
              <a:rPr lang="en-US" sz="1600" b="1" dirty="0"/>
              <a:t> </a:t>
            </a:r>
            <a:r>
              <a:rPr lang="en-US" sz="1600" b="1" dirty="0" err="1"/>
              <a:t>dapat</a:t>
            </a:r>
            <a:r>
              <a:rPr lang="en-US" sz="1600" b="1" dirty="0"/>
              <a:t> </a:t>
            </a:r>
            <a:r>
              <a:rPr lang="en-US" sz="1600" b="1" dirty="0" err="1"/>
              <a:t>tercapai</a:t>
            </a:r>
            <a:r>
              <a:rPr lang="en-US" sz="1600" b="1" dirty="0"/>
              <a:t> </a:t>
            </a:r>
            <a:r>
              <a:rPr lang="en-US" sz="1600" b="1" dirty="0" err="1"/>
              <a:t>sesuai</a:t>
            </a:r>
            <a:r>
              <a:rPr lang="en-US" sz="1600" b="1" dirty="0"/>
              <a:t> </a:t>
            </a:r>
            <a:r>
              <a:rPr lang="en-US" sz="1600" b="1" dirty="0" err="1"/>
              <a:t>harapan</a:t>
            </a:r>
            <a:r>
              <a:rPr lang="en-US" sz="1600" b="1" dirty="0"/>
              <a:t>.</a:t>
            </a:r>
          </a:p>
        </p:txBody>
      </p:sp>
      <p:sp>
        <p:nvSpPr>
          <p:cNvPr id="9" name="Subtitle 1"/>
          <p:cNvSpPr txBox="1">
            <a:spLocks noChangeArrowheads="1"/>
          </p:cNvSpPr>
          <p:nvPr/>
        </p:nvSpPr>
        <p:spPr bwMode="auto">
          <a:xfrm>
            <a:off x="883723" y="4335409"/>
            <a:ext cx="5803824" cy="252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lvl="0" indent="-22860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lvl="1" indent="-2286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lvl="2" indent="-2286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lvl="3" indent="-2286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lvl="4" indent="-2286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lvl="5" indent="-2286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lvl="6" indent="-2286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lvl="7" indent="-2286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lvl="8" indent="-2286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Salah </a:t>
            </a:r>
            <a:r>
              <a:rPr lang="en-US" sz="1600" dirty="0" err="1"/>
              <a:t>satu</a:t>
            </a:r>
            <a:r>
              <a:rPr lang="en-US" sz="1600" dirty="0"/>
              <a:t> </a:t>
            </a:r>
            <a:r>
              <a:rPr lang="en-US" sz="1600" dirty="0" err="1"/>
              <a:t>acara</a:t>
            </a:r>
            <a:r>
              <a:rPr lang="en-US" sz="1600" dirty="0"/>
              <a:t> yang </a:t>
            </a:r>
            <a:r>
              <a:rPr lang="en-US" sz="1600" dirty="0" err="1"/>
              <a:t>dikemas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kegiatan</a:t>
            </a:r>
            <a:r>
              <a:rPr lang="en-US" sz="1600" dirty="0"/>
              <a:t> </a:t>
            </a:r>
            <a:r>
              <a:rPr lang="en-US" sz="1600" dirty="0" err="1"/>
              <a:t>Salapak</a:t>
            </a:r>
            <a:r>
              <a:rPr lang="en-US" sz="1600" dirty="0"/>
              <a:t> </a:t>
            </a:r>
            <a:r>
              <a:rPr lang="en-US" sz="1600" b="1" dirty="0" err="1"/>
              <a:t>adalah</a:t>
            </a:r>
            <a:r>
              <a:rPr lang="en-US" sz="1600" b="1" dirty="0"/>
              <a:t> “WEEK END MARKET”, </a:t>
            </a:r>
            <a:r>
              <a:rPr lang="en-US" sz="1600" b="1" dirty="0" err="1"/>
              <a:t>acara</a:t>
            </a:r>
            <a:r>
              <a:rPr lang="en-US" sz="1600" b="1" dirty="0"/>
              <a:t> </a:t>
            </a:r>
            <a:r>
              <a:rPr lang="en-US" sz="1600" b="1" dirty="0" err="1"/>
              <a:t>rutin</a:t>
            </a:r>
            <a:r>
              <a:rPr lang="en-US" sz="1600" b="1" dirty="0"/>
              <a:t> </a:t>
            </a:r>
            <a:r>
              <a:rPr lang="en-US" sz="1600" b="1" dirty="0" err="1"/>
              <a:t>dilaksanakan</a:t>
            </a:r>
            <a:r>
              <a:rPr lang="en-US" sz="1600" b="1" dirty="0"/>
              <a:t> </a:t>
            </a:r>
            <a:r>
              <a:rPr lang="en-US" sz="1600" b="1" dirty="0" err="1"/>
              <a:t>setiap</a:t>
            </a:r>
            <a:r>
              <a:rPr lang="en-US" sz="1600" b="1" dirty="0"/>
              <a:t> 2 </a:t>
            </a:r>
            <a:r>
              <a:rPr lang="en-US" sz="1600" b="1" dirty="0" err="1"/>
              <a:t>minggu</a:t>
            </a:r>
            <a:r>
              <a:rPr lang="en-US" sz="1600" b="1" dirty="0"/>
              <a:t> </a:t>
            </a:r>
            <a:r>
              <a:rPr lang="en-US" sz="1600" b="1" dirty="0" err="1" smtClean="0"/>
              <a:t>sekali</a:t>
            </a:r>
            <a:r>
              <a:rPr lang="en-US" sz="1600" b="1" dirty="0" smtClean="0"/>
              <a:t>, </a:t>
            </a:r>
            <a:r>
              <a:rPr lang="en-US" sz="1600" b="1" dirty="0" err="1" smtClean="0"/>
              <a:t>diantaranya</a:t>
            </a:r>
            <a:r>
              <a:rPr lang="en-US" sz="1600" b="1" dirty="0" smtClean="0"/>
              <a:t> di Dago </a:t>
            </a:r>
            <a:r>
              <a:rPr lang="en-US" sz="1600" b="1" dirty="0" err="1" smtClean="0"/>
              <a:t>Bdg</a:t>
            </a:r>
            <a:endParaRPr lang="en-US" sz="1600" b="1" dirty="0"/>
          </a:p>
          <a:p>
            <a:pPr algn="l"/>
            <a:r>
              <a:rPr lang="en-US" sz="1600" dirty="0" err="1"/>
              <a:t>Acara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dirangkai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b="1" dirty="0"/>
              <a:t> </a:t>
            </a:r>
            <a:r>
              <a:rPr lang="en-US" sz="1600" b="1" dirty="0" err="1"/>
              <a:t>pelayanan</a:t>
            </a:r>
            <a:r>
              <a:rPr lang="en-US" sz="1600" b="1" dirty="0"/>
              <a:t> </a:t>
            </a:r>
            <a:r>
              <a:rPr lang="en-US" sz="1600" b="1" dirty="0" err="1"/>
              <a:t>pembuatan</a:t>
            </a:r>
            <a:r>
              <a:rPr lang="en-US" sz="1600" b="1" dirty="0"/>
              <a:t> NIB (</a:t>
            </a:r>
            <a:r>
              <a:rPr lang="en-US" sz="1600" b="1" dirty="0" err="1"/>
              <a:t>Nomor</a:t>
            </a:r>
            <a:r>
              <a:rPr lang="en-US" sz="1600" b="1" dirty="0"/>
              <a:t> </a:t>
            </a:r>
            <a:r>
              <a:rPr lang="en-US" sz="1600" b="1" dirty="0" err="1"/>
              <a:t>Induk</a:t>
            </a:r>
            <a:r>
              <a:rPr lang="en-US" sz="1600" b="1" dirty="0"/>
              <a:t> </a:t>
            </a:r>
            <a:r>
              <a:rPr lang="en-US" sz="1600" b="1" dirty="0" err="1"/>
              <a:t>Berusaha</a:t>
            </a:r>
            <a:r>
              <a:rPr lang="en-US" sz="1600" b="1" dirty="0"/>
              <a:t>) yang super </a:t>
            </a:r>
            <a:r>
              <a:rPr lang="en-US" sz="1600" b="1" dirty="0" err="1"/>
              <a:t>cepat</a:t>
            </a:r>
            <a:r>
              <a:rPr lang="en-US" sz="1600" b="1" dirty="0"/>
              <a:t> </a:t>
            </a:r>
            <a:r>
              <a:rPr lang="en-US" sz="1600" b="1" dirty="0" err="1"/>
              <a:t>dan</a:t>
            </a:r>
            <a:r>
              <a:rPr lang="en-US" sz="1600" b="1" dirty="0"/>
              <a:t> </a:t>
            </a:r>
            <a:r>
              <a:rPr lang="en-US" sz="1600" b="1" dirty="0" err="1"/>
              <a:t>bantuan</a:t>
            </a:r>
            <a:r>
              <a:rPr lang="en-US" sz="1600" b="1" dirty="0"/>
              <a:t> </a:t>
            </a:r>
            <a:r>
              <a:rPr lang="en-US" sz="1600" b="1" dirty="0" err="1"/>
              <a:t>foto</a:t>
            </a:r>
            <a:r>
              <a:rPr lang="en-US" sz="1600" b="1" dirty="0"/>
              <a:t> </a:t>
            </a:r>
            <a:r>
              <a:rPr lang="en-US" sz="1600" b="1" dirty="0" err="1"/>
              <a:t>produk</a:t>
            </a:r>
            <a:r>
              <a:rPr lang="en-US" sz="1600" b="1" dirty="0"/>
              <a:t> </a:t>
            </a:r>
            <a:r>
              <a:rPr lang="en-US" sz="1600" b="1" dirty="0" err="1"/>
              <a:t>produk</a:t>
            </a:r>
            <a:r>
              <a:rPr lang="en-US" sz="1600" b="1" dirty="0"/>
              <a:t> fashion.</a:t>
            </a:r>
          </a:p>
          <a:p>
            <a:pPr algn="l"/>
            <a:r>
              <a:rPr lang="en-US" sz="1600" dirty="0" err="1"/>
              <a:t>Satu</a:t>
            </a:r>
            <a:r>
              <a:rPr lang="en-US" sz="1600" dirty="0"/>
              <a:t> </a:t>
            </a:r>
            <a:r>
              <a:rPr lang="en-US" sz="1600" dirty="0" err="1"/>
              <a:t>hal</a:t>
            </a:r>
            <a:r>
              <a:rPr lang="en-US" sz="1600" dirty="0"/>
              <a:t> yang </a:t>
            </a:r>
            <a:r>
              <a:rPr lang="en-US" sz="1600" dirty="0" err="1"/>
              <a:t>teramat</a:t>
            </a:r>
            <a:r>
              <a:rPr lang="en-US" sz="1600" dirty="0"/>
              <a:t> </a:t>
            </a:r>
            <a:r>
              <a:rPr lang="en-US" sz="1600" dirty="0" err="1"/>
              <a:t>penting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program yang </a:t>
            </a:r>
            <a:r>
              <a:rPr lang="en-US" sz="1600" dirty="0" err="1"/>
              <a:t>keren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b="1" dirty="0" err="1"/>
              <a:t>sosialisasi</a:t>
            </a:r>
            <a:r>
              <a:rPr lang="en-US" sz="1600" dirty="0"/>
              <a:t> yang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inten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kepada</a:t>
            </a:r>
            <a:r>
              <a:rPr lang="en-US" sz="1600" dirty="0"/>
              <a:t> </a:t>
            </a:r>
            <a:r>
              <a:rPr lang="en-US" sz="1600" dirty="0" err="1"/>
              <a:t>masyarakat</a:t>
            </a:r>
            <a:r>
              <a:rPr lang="en-US" sz="1600" dirty="0"/>
              <a:t> </a:t>
            </a:r>
            <a:r>
              <a:rPr lang="en-US" sz="1600" dirty="0" err="1"/>
              <a:t>melalui</a:t>
            </a:r>
            <a:r>
              <a:rPr lang="en-US" sz="1600" dirty="0"/>
              <a:t> </a:t>
            </a:r>
            <a:r>
              <a:rPr lang="en-US" sz="1600" dirty="0" err="1"/>
              <a:t>kanal-kanal</a:t>
            </a:r>
            <a:r>
              <a:rPr lang="en-US" sz="1600" dirty="0"/>
              <a:t> media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jaringan</a:t>
            </a:r>
            <a:r>
              <a:rPr lang="en-US" sz="1600" dirty="0"/>
              <a:t> </a:t>
            </a:r>
            <a:r>
              <a:rPr lang="en-US" sz="1600" dirty="0" err="1"/>
              <a:t>komunitas</a:t>
            </a:r>
            <a:r>
              <a:rPr lang="en-US" sz="1600" dirty="0"/>
              <a:t> yang </a:t>
            </a:r>
            <a:r>
              <a:rPr lang="en-US" sz="1600" dirty="0" err="1"/>
              <a:t>ada</a:t>
            </a:r>
            <a:r>
              <a:rPr lang="en-US" sz="1600" dirty="0"/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5727432" y="306891"/>
            <a:ext cx="6096000" cy="646331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0018D6"/>
                </a:solidFill>
                <a:latin typeface="Arial" panose="020B0604020202020204" pitchFamily="34" charset="0"/>
              </a:rPr>
              <a:t>Pemberdayaan</a:t>
            </a:r>
            <a:r>
              <a:rPr lang="en-US" b="1" dirty="0">
                <a:solidFill>
                  <a:srgbClr val="0018D6"/>
                </a:solidFill>
                <a:latin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18D6"/>
                </a:solidFill>
                <a:latin typeface="Arial" panose="020B0604020202020204" pitchFamily="34" charset="0"/>
              </a:rPr>
              <a:t>UMKM</a:t>
            </a:r>
            <a:r>
              <a:rPr lang="en-US" b="1" dirty="0">
                <a:solidFill>
                  <a:srgbClr val="0018D6"/>
                </a:solidFill>
                <a:latin typeface="Arial" panose="020B0604020202020204" pitchFamily="34" charset="0"/>
              </a:rPr>
              <a:t> Kota Bandung </a:t>
            </a:r>
            <a:r>
              <a:rPr lang="en-US" b="1" dirty="0" err="1">
                <a:solidFill>
                  <a:srgbClr val="0018D6"/>
                </a:solidFill>
                <a:latin typeface="Arial" panose="020B0604020202020204" pitchFamily="34" charset="0"/>
              </a:rPr>
              <a:t>Melalui</a:t>
            </a:r>
            <a:r>
              <a:rPr lang="en-US" b="1" dirty="0">
                <a:solidFill>
                  <a:srgbClr val="0018D6"/>
                </a:solidFill>
                <a:latin typeface="Arial" panose="020B0604020202020204" pitchFamily="34" charset="0"/>
              </a:rPr>
              <a:t> Program “</a:t>
            </a:r>
            <a:r>
              <a:rPr lang="en-US" b="1" dirty="0" err="1">
                <a:solidFill>
                  <a:srgbClr val="0018D6"/>
                </a:solidFill>
                <a:latin typeface="Arial" panose="020B0604020202020204" pitchFamily="34" charset="0"/>
              </a:rPr>
              <a:t>Salapak</a:t>
            </a:r>
            <a:r>
              <a:rPr lang="en-US" b="1" dirty="0">
                <a:solidFill>
                  <a:srgbClr val="0018D6"/>
                </a:solidFill>
                <a:latin typeface="Arial" panose="020B0604020202020204" pitchFamily="34" charset="0"/>
              </a:rPr>
              <a:t>”</a:t>
            </a:r>
            <a:endParaRPr lang="en-US" b="1" i="0" dirty="0">
              <a:solidFill>
                <a:srgbClr val="0018D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1019960" y="1057445"/>
            <a:ext cx="564635" cy="5133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5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>
            <a:spLocks noGrp="1"/>
          </p:cNvSpPr>
          <p:nvPr>
            <p:ph type="title"/>
          </p:nvPr>
        </p:nvSpPr>
        <p:spPr>
          <a:xfrm>
            <a:off x="5773355" y="-21851"/>
            <a:ext cx="4848000" cy="6460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/>
            <a:r>
              <a:rPr lang="en-US" sz="2000" b="1" dirty="0" err="1"/>
              <a:t>Disdagin</a:t>
            </a:r>
            <a:r>
              <a:rPr lang="en-US" sz="2000" b="1" dirty="0"/>
              <a:t> Kota Bandung </a:t>
            </a:r>
            <a:r>
              <a:rPr lang="en-US" sz="2000" b="1" dirty="0" err="1"/>
              <a:t>Targetkan</a:t>
            </a:r>
            <a:r>
              <a:rPr lang="en-US" sz="2000" b="1" dirty="0"/>
              <a:t> 800 </a:t>
            </a:r>
            <a:r>
              <a:rPr lang="en-US" sz="2000" b="1" dirty="0" err="1"/>
              <a:t>UMKM</a:t>
            </a:r>
            <a:r>
              <a:rPr lang="en-US" sz="2000" b="1" dirty="0"/>
              <a:t> </a:t>
            </a:r>
            <a:r>
              <a:rPr lang="en-US" sz="2000" b="1" dirty="0" err="1"/>
              <a:t>Masuk</a:t>
            </a:r>
            <a:r>
              <a:rPr lang="en-US" sz="2000" b="1" dirty="0"/>
              <a:t> </a:t>
            </a:r>
            <a:r>
              <a:rPr lang="en-US" sz="2000" b="1" dirty="0" err="1"/>
              <a:t>Pasar</a:t>
            </a:r>
            <a:r>
              <a:rPr lang="en-US" sz="2000" b="1" dirty="0"/>
              <a:t> Modern</a:t>
            </a:r>
          </a:p>
        </p:txBody>
      </p:sp>
      <p:cxnSp>
        <p:nvCxnSpPr>
          <p:cNvPr id="261" name="Google Shape;261;p45"/>
          <p:cNvCxnSpPr/>
          <p:nvPr/>
        </p:nvCxnSpPr>
        <p:spPr>
          <a:xfrm>
            <a:off x="5773355" y="1443617"/>
            <a:ext cx="554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Google Shape;262;p45"/>
          <p:cNvSpPr txBox="1">
            <a:spLocks noGrp="1"/>
          </p:cNvSpPr>
          <p:nvPr>
            <p:ph type="subTitle" idx="1"/>
          </p:nvPr>
        </p:nvSpPr>
        <p:spPr>
          <a:xfrm>
            <a:off x="6500812" y="2070701"/>
            <a:ext cx="3911021" cy="367287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r>
              <a:rPr lang="en-US" sz="20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Dinas</a:t>
            </a:r>
            <a:r>
              <a:rPr lang="en-US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Perindustrian</a:t>
            </a:r>
            <a:r>
              <a:rPr lang="en-US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dan</a:t>
            </a:r>
            <a:r>
              <a:rPr lang="en-US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Perdagangan</a:t>
            </a:r>
            <a:r>
              <a:rPr lang="en-US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20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Disdagin</a:t>
            </a:r>
            <a:r>
              <a:rPr lang="en-US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Kota Bandung </a:t>
            </a:r>
            <a:r>
              <a:rPr lang="en-US" sz="20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bersama</a:t>
            </a:r>
            <a:r>
              <a:rPr lang="en-US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dirty="0" err="1">
                <a:solidFill>
                  <a:srgbClr val="1111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Dewan</a:t>
            </a:r>
            <a:r>
              <a:rPr lang="en-US" sz="2000" b="1" dirty="0">
                <a:solidFill>
                  <a:srgbClr val="1111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dirty="0" err="1">
                <a:solidFill>
                  <a:srgbClr val="1111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Kerajinan</a:t>
            </a:r>
            <a:r>
              <a:rPr lang="en-US" sz="2000" b="1" dirty="0">
                <a:solidFill>
                  <a:srgbClr val="1111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dirty="0" err="1">
                <a:solidFill>
                  <a:srgbClr val="1111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Nasional</a:t>
            </a:r>
            <a:r>
              <a:rPr lang="en-US" sz="2000" b="1" dirty="0">
                <a:solidFill>
                  <a:srgbClr val="1111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Daerah</a:t>
            </a:r>
            <a:endParaRPr lang="en-US" sz="20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85738" indent="-185738" algn="l">
              <a:buNone/>
            </a:pPr>
            <a:r>
              <a:rPr lang="en-US" sz="20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(</a:t>
            </a:r>
            <a:r>
              <a:rPr lang="en-US" sz="20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Dekranasda</a:t>
            </a:r>
            <a:r>
              <a:rPr lang="en-US" sz="20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en-US" sz="2000" b="1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3"/>
              </a:rPr>
              <a:t> Kota Bandung 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kembali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menggelar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kegiatan</a:t>
            </a:r>
            <a:r>
              <a:rPr lang="en-US" sz="2000" b="1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4"/>
              </a:rPr>
              <a:t> </a:t>
            </a:r>
            <a:r>
              <a:rPr lang="en-US" sz="2000" b="1" u="sng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4"/>
              </a:rPr>
              <a:t>Pasar</a:t>
            </a:r>
            <a:r>
              <a:rPr lang="en-US" sz="2000" b="1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4"/>
              </a:rPr>
              <a:t> </a:t>
            </a:r>
            <a:r>
              <a:rPr lang="en-US" sz="2000" b="1" u="sng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4"/>
              </a:rPr>
              <a:t>Kreatif</a:t>
            </a:r>
            <a:r>
              <a:rPr lang="en-US" sz="2000" b="1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4"/>
              </a:rPr>
              <a:t> 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Bandung 2022.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Kegiatan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yang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rutin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digelar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selama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dua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tahun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terakhir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ini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digelar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dari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1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Juli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hingga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14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Agustus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 </a:t>
            </a:r>
            <a:r>
              <a:rPr lang="en-US" sz="20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enam</a:t>
            </a:r>
            <a:r>
              <a:rPr lang="en-US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mall </a:t>
            </a:r>
            <a:r>
              <a:rPr lang="en-US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 Kota Bandung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antaranya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TSM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Festival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Citylink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Ciwalk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PVJ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Kings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23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Paskal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Content Placeholder 3" descr="-Dinas Perdagangan dan Perindustrian (Disdagin) Kota Bandung menggelar pameran Pasar Kreatif tahun 2022 yang diisi 180 para pelaku UMKM periode Juli hingga Agustus di 6 mal. Kehadiran pameran tersebut diharapkan mampu mendongkrak perekonomian di Kota Bandung di tengah pandemi Covid-19.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43" y="1031637"/>
            <a:ext cx="4794283" cy="57038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60;p45"/>
          <p:cNvSpPr txBox="1">
            <a:spLocks/>
          </p:cNvSpPr>
          <p:nvPr/>
        </p:nvSpPr>
        <p:spPr>
          <a:xfrm>
            <a:off x="5773355" y="797617"/>
            <a:ext cx="4848000" cy="64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4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 algn="l"/>
            <a:endParaRPr lang="en-US" sz="2000" b="1" dirty="0"/>
          </a:p>
        </p:txBody>
      </p:sp>
      <p:sp>
        <p:nvSpPr>
          <p:cNvPr id="2" name="Rectangle 1"/>
          <p:cNvSpPr/>
          <p:nvPr/>
        </p:nvSpPr>
        <p:spPr>
          <a:xfrm>
            <a:off x="5773355" y="728990"/>
            <a:ext cx="6096000" cy="60529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980"/>
              </a:lnSpc>
              <a:spcAft>
                <a:spcPts val="0"/>
              </a:spcAft>
            </a:pPr>
            <a:r>
              <a:rPr lang="en-US" b="1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Pasar</a:t>
            </a: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Kreatif</a:t>
            </a: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Bandung 2022 </a:t>
            </a:r>
            <a:r>
              <a:rPr lang="en-US" b="1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kegiatan</a:t>
            </a: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rutin</a:t>
            </a: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Pemerintah</a:t>
            </a: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Kota Bandung.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777843" y="287874"/>
            <a:ext cx="4413405" cy="441116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txBody>
          <a:bodyPr spcFirstLastPara="1" vert="horz" wrap="square" lIns="91425" tIns="91425" rIns="91425" bIns="91425" rtlCol="0" anchor="ctr" anchorCtr="0">
            <a:sp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400" kern="1200">
                <a:solidFill>
                  <a:schemeClr val="dk2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pPr>
              <a:lnSpc>
                <a:spcPts val="1980"/>
              </a:lnSpc>
            </a:pPr>
            <a:r>
              <a:rPr lang="en-US" sz="2800" b="1" dirty="0" err="1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Pasar</a:t>
            </a:r>
            <a:r>
              <a:rPr lang="en-US" sz="2800" b="1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Kreatif</a:t>
            </a:r>
            <a:r>
              <a:rPr lang="en-US" sz="2800" b="1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Bandung 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91410" y="208213"/>
            <a:ext cx="564635" cy="5133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81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6175" y="5414962"/>
            <a:ext cx="6457950" cy="1114426"/>
          </a:xfrm>
        </p:spPr>
        <p:txBody>
          <a:bodyPr>
            <a:normAutofit fontScale="55000" lnSpcReduction="20000"/>
          </a:bodyPr>
          <a:lstStyle/>
          <a:p>
            <a:r>
              <a:rPr lang="en-US" sz="3800" b="1" dirty="0" err="1" smtClean="0"/>
              <a:t>Pasar</a:t>
            </a:r>
            <a:r>
              <a:rPr lang="en-US" sz="3800" b="1" dirty="0" smtClean="0"/>
              <a:t> </a:t>
            </a:r>
            <a:r>
              <a:rPr lang="en-US" sz="3800" b="1" dirty="0" err="1"/>
              <a:t>Kreatif</a:t>
            </a:r>
            <a:r>
              <a:rPr lang="en-US" sz="3800" b="1" dirty="0"/>
              <a:t> Bandung yang </a:t>
            </a:r>
            <a:r>
              <a:rPr lang="en-US" sz="3800" b="1" dirty="0" err="1"/>
              <a:t>digelar</a:t>
            </a:r>
            <a:r>
              <a:rPr lang="en-US" sz="3800" b="1" dirty="0"/>
              <a:t> </a:t>
            </a:r>
            <a:r>
              <a:rPr lang="en-US" sz="3800" b="1" dirty="0" err="1"/>
              <a:t>Dinas</a:t>
            </a:r>
            <a:r>
              <a:rPr lang="en-US" sz="3800" b="1" dirty="0"/>
              <a:t> </a:t>
            </a:r>
            <a:r>
              <a:rPr lang="en-US" sz="3800" b="1" dirty="0" err="1"/>
              <a:t>Perdagangan</a:t>
            </a:r>
            <a:r>
              <a:rPr lang="en-US" sz="3800" b="1" dirty="0"/>
              <a:t> </a:t>
            </a:r>
            <a:r>
              <a:rPr lang="en-US" sz="3800" b="1" dirty="0" err="1"/>
              <a:t>dan</a:t>
            </a:r>
            <a:r>
              <a:rPr lang="en-US" sz="3800" b="1" dirty="0"/>
              <a:t> </a:t>
            </a:r>
            <a:r>
              <a:rPr lang="en-US" sz="3800" b="1" dirty="0" err="1"/>
              <a:t>Perindustrian</a:t>
            </a:r>
            <a:r>
              <a:rPr lang="en-US" sz="3800" b="1" dirty="0"/>
              <a:t> </a:t>
            </a:r>
            <a:r>
              <a:rPr lang="en-US" sz="3800" b="1" dirty="0" err="1"/>
              <a:t>dan</a:t>
            </a:r>
            <a:r>
              <a:rPr lang="en-US" sz="3800" b="1" dirty="0"/>
              <a:t> </a:t>
            </a:r>
            <a:r>
              <a:rPr lang="en-US" sz="3800" b="1" dirty="0" err="1"/>
              <a:t>Dekranasda</a:t>
            </a:r>
            <a:r>
              <a:rPr lang="en-US" sz="3800" b="1" dirty="0"/>
              <a:t> (</a:t>
            </a:r>
            <a:r>
              <a:rPr lang="en-US" sz="3800" b="1" dirty="0" err="1"/>
              <a:t>Dewan</a:t>
            </a:r>
            <a:r>
              <a:rPr lang="en-US" sz="3800" b="1" dirty="0"/>
              <a:t> </a:t>
            </a:r>
            <a:r>
              <a:rPr lang="en-US" sz="3800" b="1" dirty="0" err="1"/>
              <a:t>kerajinan</a:t>
            </a:r>
            <a:r>
              <a:rPr lang="en-US" sz="3800" b="1" dirty="0"/>
              <a:t> </a:t>
            </a:r>
            <a:r>
              <a:rPr lang="en-US" sz="3800" b="1" dirty="0" err="1"/>
              <a:t>Nasionaal</a:t>
            </a:r>
            <a:r>
              <a:rPr lang="en-US" sz="3800" b="1" dirty="0"/>
              <a:t> Daerah) Kota Bandung, di </a:t>
            </a:r>
            <a:r>
              <a:rPr lang="en-US" sz="3800" b="1" dirty="0" err="1"/>
              <a:t>Cihampelas</a:t>
            </a:r>
            <a:r>
              <a:rPr lang="en-US" sz="3800" b="1" dirty="0"/>
              <a:t> Walk (</a:t>
            </a:r>
            <a:r>
              <a:rPr lang="en-US" sz="3800" b="1" dirty="0" err="1"/>
              <a:t>Ciwalk</a:t>
            </a:r>
            <a:r>
              <a:rPr lang="en-US" sz="3800" b="1" dirty="0"/>
              <a:t>), Kota Bandung, </a:t>
            </a:r>
            <a:r>
              <a:rPr lang="en-US" sz="3800" b="1" dirty="0" err="1"/>
              <a:t>Ahad</a:t>
            </a:r>
            <a:r>
              <a:rPr lang="en-US" sz="3800" b="1" dirty="0"/>
              <a:t> (</a:t>
            </a:r>
            <a:r>
              <a:rPr lang="en-US" sz="3800" b="1" dirty="0" smtClean="0"/>
              <a:t>18/10’22). </a:t>
            </a:r>
            <a:endParaRPr lang="en-US" sz="3800" b="1" dirty="0"/>
          </a:p>
          <a:p>
            <a:endParaRPr lang="en-US" sz="3800" dirty="0"/>
          </a:p>
        </p:txBody>
      </p:sp>
      <p:pic>
        <p:nvPicPr>
          <p:cNvPr id="4" name="Picture 3" descr="https://static.republika.co.id/uploads/images/inpicture_slide/062512700-1603032331-830-55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7" y="1196975"/>
            <a:ext cx="5943600" cy="39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81138" y="504697"/>
            <a:ext cx="4205288" cy="348813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980"/>
              </a:lnSpc>
              <a:spcAft>
                <a:spcPts val="0"/>
              </a:spcAft>
            </a:pPr>
            <a:r>
              <a:rPr lang="en-US" sz="2800" b="1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Pasar</a:t>
            </a:r>
            <a:r>
              <a:rPr lang="en-US" sz="28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Kreatif</a:t>
            </a:r>
            <a:r>
              <a:rPr lang="en-US" sz="28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Bandung 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1191410" y="208213"/>
            <a:ext cx="564635" cy="5133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92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719" y="1322386"/>
            <a:ext cx="10382249" cy="906463"/>
          </a:xfrm>
          <a:ln>
            <a:solidFill>
              <a:schemeClr val="accent2">
                <a:lumMod val="5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400" b="1" dirty="0" err="1" smtClean="0"/>
              <a:t>Pasar</a:t>
            </a:r>
            <a:r>
              <a:rPr lang="en-US" sz="2400" b="1" dirty="0" smtClean="0"/>
              <a:t> </a:t>
            </a:r>
            <a:r>
              <a:rPr lang="en-US" sz="2400" b="1" dirty="0" err="1"/>
              <a:t>Kreatif</a:t>
            </a:r>
            <a:r>
              <a:rPr lang="en-US" sz="2400" b="1" dirty="0"/>
              <a:t> Kota Bandung 2022 </a:t>
            </a:r>
            <a:r>
              <a:rPr lang="en-US" sz="2400" b="1" dirty="0" err="1"/>
              <a:t>Raup</a:t>
            </a:r>
            <a:r>
              <a:rPr lang="en-US" sz="2400" b="1" dirty="0"/>
              <a:t> </a:t>
            </a:r>
            <a:r>
              <a:rPr lang="en-US" sz="2400" b="1" dirty="0" err="1"/>
              <a:t>Rp</a:t>
            </a:r>
            <a:r>
              <a:rPr lang="en-US" sz="2400" b="1" dirty="0"/>
              <a:t> 1,2 </a:t>
            </a:r>
            <a:r>
              <a:rPr lang="en-US" sz="2400" b="1" dirty="0" err="1"/>
              <a:t>Miliar</a:t>
            </a:r>
            <a:r>
              <a:rPr lang="en-US" sz="2400" b="1" dirty="0"/>
              <a:t> </a:t>
            </a:r>
            <a:r>
              <a:rPr lang="en-US" sz="2400" b="1" dirty="0" err="1"/>
              <a:t>Selama</a:t>
            </a:r>
            <a:r>
              <a:rPr lang="en-US" sz="2400" b="1" dirty="0"/>
              <a:t> </a:t>
            </a:r>
            <a:r>
              <a:rPr lang="en-US" sz="2400" b="1" dirty="0" err="1"/>
              <a:t>Empat</a:t>
            </a:r>
            <a:r>
              <a:rPr lang="en-US" sz="2400" b="1" dirty="0"/>
              <a:t> </a:t>
            </a:r>
            <a:r>
              <a:rPr lang="en-US" sz="2400" b="1" dirty="0" err="1" smtClean="0"/>
              <a:t>Hari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000" dirty="0" err="1"/>
              <a:t>Selasa</a:t>
            </a:r>
            <a:r>
              <a:rPr lang="en-US" sz="2000" dirty="0"/>
              <a:t>, 5 </a:t>
            </a:r>
            <a:r>
              <a:rPr lang="en-US" sz="2000" dirty="0" err="1"/>
              <a:t>Juli</a:t>
            </a:r>
            <a:r>
              <a:rPr lang="en-US" sz="2000" dirty="0"/>
              <a:t> </a:t>
            </a:r>
            <a:r>
              <a:rPr lang="en-US" sz="2000" dirty="0" smtClean="0"/>
              <a:t>2022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 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4" name="Content Placeholder 3" descr="Pasar Kreatif Kota Bandung 2022 Raup Rp 1,2 Miliar Selama Empat Hari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43" y="2965449"/>
            <a:ext cx="4722282" cy="233521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5"/>
          <p:cNvSpPr txBox="1">
            <a:spLocks/>
          </p:cNvSpPr>
          <p:nvPr/>
        </p:nvSpPr>
        <p:spPr>
          <a:xfrm>
            <a:off x="828674" y="860862"/>
            <a:ext cx="4243387" cy="348813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980"/>
              </a:lnSpc>
            </a:pPr>
            <a:r>
              <a:rPr lang="en-US" sz="2800" b="1" dirty="0" err="1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Pasar</a:t>
            </a:r>
            <a:r>
              <a:rPr lang="en-US" sz="2800" b="1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Kreatif</a:t>
            </a:r>
            <a:r>
              <a:rPr lang="en-US" sz="2800" b="1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Bandung 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19" y="2965449"/>
            <a:ext cx="5339506" cy="233521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1191410" y="208213"/>
            <a:ext cx="564635" cy="5133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63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1034</TotalTime>
  <Words>1045</Words>
  <Application>Microsoft Office PowerPoint</Application>
  <PresentationFormat>Widescreen</PresentationFormat>
  <Paragraphs>104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 Unicode MS</vt:lpstr>
      <vt:lpstr>Abril Fatface</vt:lpstr>
      <vt:lpstr>Arial</vt:lpstr>
      <vt:lpstr>Barlow</vt:lpstr>
      <vt:lpstr>Bebas Neue</vt:lpstr>
      <vt:lpstr>Calibri</vt:lpstr>
      <vt:lpstr>Calibri Light</vt:lpstr>
      <vt:lpstr>Open Sans</vt:lpstr>
      <vt:lpstr>Times New Roman</vt:lpstr>
      <vt:lpstr>Office Theme</vt:lpstr>
      <vt:lpstr> MANAJEMEN KOPERASI DAN UMKM </vt:lpstr>
      <vt:lpstr>PERATURAN DAERAH KOTA BANDUNG  NO M O R : 2 3 T A H U N 2 0 0 9 T E N T A N G USARA MIKRO, KEC I L, DA N MENENGAH </vt:lpstr>
      <vt:lpstr>PERATURAN DAERAH KOTA BANDUNG  NO M O R : 2 3 T A H U N 2 0 0 9 T E N T A N G USARA MIKRO, KE C I L, DA N MENENGAH </vt:lpstr>
      <vt:lpstr>PERATURAN DAERAH KOTA BANDUNG  NO M O R : 2 3 T A H U N 2 0 0 9 T E N T A N G USARA MIKRO, KE C I L, DA N MENENGAH </vt:lpstr>
      <vt:lpstr>PERATURAN DAERAH KOTA BANDUNG  NO M O R : 2 3 T A H U N 2 0 0 9 T E N T A N G USARA MIKRO, KE C I L, DA N MENENGAH </vt:lpstr>
      <vt:lpstr>UMKM dalam Week end Market  di kota Bandung </vt:lpstr>
      <vt:lpstr>Disdagin Kota Bandung Targetkan 800 UMKM Masuk Pasar Modern</vt:lpstr>
      <vt:lpstr>Pasar Kreatif Bandung </vt:lpstr>
      <vt:lpstr>  Pasar Kreatif Kota Bandung 2022 Raup Rp 1,2 Miliar Selama Empat Hari Selasa, 5 Juli 2022   </vt:lpstr>
      <vt:lpstr>PowerPoint Presentation</vt:lpstr>
      <vt:lpstr>Para pelaku UMKM terus berinovasi dan berkreasi</vt:lpstr>
      <vt:lpstr>Dekranasda Bandung  Dorong UMKM Usung Ekonomi Hijau Berdaya Saing</vt:lpstr>
      <vt:lpstr>Pasar Kreatif Tahun 2023 Kota Bandung</vt:lpstr>
      <vt:lpstr>Pasar Kreatif Tahun 2023 Kota Bandung</vt:lpstr>
      <vt:lpstr>Pasar Kreatif Tahun 2023 Kota Bandung</vt:lpstr>
      <vt:lpstr>Kisah di Balik Suksesnya Dua UMKM Bandung yang Menginspirasi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Enung Susilawati</dc:creator>
  <cp:lastModifiedBy>Enung Susilawati</cp:lastModifiedBy>
  <cp:revision>96</cp:revision>
  <dcterms:created xsi:type="dcterms:W3CDTF">2022-11-07T10:49:32Z</dcterms:created>
  <dcterms:modified xsi:type="dcterms:W3CDTF">2023-12-12T01:57:19Z</dcterms:modified>
</cp:coreProperties>
</file>